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3"/>
  </p:notesMasterIdLst>
  <p:handoutMasterIdLst>
    <p:handoutMasterId r:id="rId14"/>
  </p:handoutMasterIdLst>
  <p:sldIdLst>
    <p:sldId id="268" r:id="rId2"/>
    <p:sldId id="269" r:id="rId3"/>
    <p:sldId id="270" r:id="rId4"/>
    <p:sldId id="277" r:id="rId5"/>
    <p:sldId id="278" r:id="rId6"/>
    <p:sldId id="276" r:id="rId7"/>
    <p:sldId id="275" r:id="rId8"/>
    <p:sldId id="279" r:id="rId9"/>
    <p:sldId id="273" r:id="rId10"/>
    <p:sldId id="272" r:id="rId11"/>
    <p:sldId id="271" r:id="rId12"/>
  </p:sldIdLst>
  <p:sldSz cx="9144000" cy="6858000" type="screen4x3"/>
  <p:notesSz cx="6858000" cy="914400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66"/>
    <a:srgbClr val="CC6633"/>
    <a:srgbClr val="AFFFFF"/>
    <a:srgbClr val="C0D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57" autoAdjust="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F28DE9DD-6978-44F5-A968-6D95D9307824}" type="slidenum">
              <a:rPr lang="en-US"/>
              <a:pPr/>
              <a:t>‹#›</a:t>
            </a:fld>
            <a:endParaRPr lang="en-US"/>
          </a:p>
        </p:txBody>
      </p:sp>
    </p:spTree>
    <p:extLst>
      <p:ext uri="{BB962C8B-B14F-4D97-AF65-F5344CB8AC3E}">
        <p14:creationId xmlns:p14="http://schemas.microsoft.com/office/powerpoint/2010/main" val="1438264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ADED3A6C-3572-49F7-AE2D-69C4C92B24FE}" type="slidenum">
              <a:rPr lang="en-US"/>
              <a:pPr/>
              <a:t>‹#›</a:t>
            </a:fld>
            <a:endParaRPr lang="en-US"/>
          </a:p>
        </p:txBody>
      </p:sp>
    </p:spTree>
    <p:extLst>
      <p:ext uri="{BB962C8B-B14F-4D97-AF65-F5344CB8AC3E}">
        <p14:creationId xmlns:p14="http://schemas.microsoft.com/office/powerpoint/2010/main" val="17042624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video" Target="file:///C:\Documents%20and%20Settings\jnh\Desktop\DHISoftware2005\Snake3D.avi"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t>1D Flood </a:t>
            </a:r>
            <a:r>
              <a:rPr lang="da-DK" dirty="0" err="1" smtClean="0"/>
              <a:t>Mapping</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3275949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da-DK" dirty="0">
                <a:solidFill>
                  <a:srgbClr val="FFFFFF"/>
                </a:solidFill>
              </a:rPr>
              <a:t>1D-2D </a:t>
            </a:r>
            <a:r>
              <a:rPr lang="da-DK" dirty="0" err="1" smtClean="0">
                <a:solidFill>
                  <a:srgbClr val="FFFFFF"/>
                </a:solidFill>
              </a:rPr>
              <a:t>Seamless</a:t>
            </a:r>
            <a:r>
              <a:rPr lang="da-DK" dirty="0" smtClean="0">
                <a:solidFill>
                  <a:srgbClr val="FFFFFF"/>
                </a:solidFill>
              </a:rPr>
              <a:t> </a:t>
            </a:r>
            <a:r>
              <a:rPr lang="da-DK" dirty="0">
                <a:solidFill>
                  <a:srgbClr val="FFFFFF"/>
                </a:solidFill>
              </a:rPr>
              <a:t>DFS2 </a:t>
            </a:r>
            <a:r>
              <a:rPr lang="da-DK" dirty="0" err="1" smtClean="0">
                <a:solidFill>
                  <a:srgbClr val="FFFFFF"/>
                </a:solidFill>
              </a:rPr>
              <a:t>Result</a:t>
            </a:r>
            <a:r>
              <a:rPr lang="da-DK" dirty="0" smtClean="0">
                <a:solidFill>
                  <a:srgbClr val="FFFFFF"/>
                </a:solidFill>
              </a:rPr>
              <a:t> File</a:t>
            </a:r>
            <a:endParaRPr lang="da-DK" dirty="0">
              <a:solidFill>
                <a:srgbClr val="FFFFFF"/>
              </a:solidFill>
            </a:endParaRPr>
          </a:p>
          <a:p>
            <a:pPr marL="0" indent="0">
              <a:buNone/>
            </a:pPr>
            <a:endParaRPr lang="en-GB" dirty="0"/>
          </a:p>
        </p:txBody>
      </p:sp>
      <p:sp>
        <p:nvSpPr>
          <p:cNvPr id="4" name="TextBox 7"/>
          <p:cNvSpPr txBox="1">
            <a:spLocks noChangeArrowheads="1"/>
          </p:cNvSpPr>
          <p:nvPr/>
        </p:nvSpPr>
        <p:spPr bwMode="auto">
          <a:xfrm>
            <a:off x="179512" y="1640994"/>
            <a:ext cx="8246720" cy="707886"/>
          </a:xfrm>
          <a:prstGeom prst="rect">
            <a:avLst/>
          </a:prstGeom>
          <a:noFill/>
          <a:ln w="9525">
            <a:noFill/>
            <a:miter lim="800000"/>
            <a:headEnd/>
            <a:tailEnd/>
          </a:ln>
        </p:spPr>
        <p:txBody>
          <a:bodyPr wrap="square">
            <a:spAutoFit/>
          </a:bodyPr>
          <a:lstStyle/>
          <a:p>
            <a:pPr marL="342900" indent="-342900">
              <a:buFont typeface="Arial" pitchFamily="34" charset="0"/>
              <a:buChar char="•"/>
            </a:pPr>
            <a:r>
              <a:rPr lang="en-GB" dirty="0" smtClean="0">
                <a:solidFill>
                  <a:srgbClr val="FFFFFF"/>
                </a:solidFill>
                <a:latin typeface="Arial"/>
              </a:rPr>
              <a:t>Possibility to generate a result file that combines both MIKE 11 and MIKE 21 results from </a:t>
            </a:r>
            <a:r>
              <a:rPr lang="en-GB" b="1" dirty="0" smtClean="0">
                <a:solidFill>
                  <a:srgbClr val="FFFFFF"/>
                </a:solidFill>
                <a:latin typeface="Arial"/>
              </a:rPr>
              <a:t>MIKE FLOOD </a:t>
            </a:r>
            <a:r>
              <a:rPr lang="en-GB" dirty="0" smtClean="0">
                <a:solidFill>
                  <a:srgbClr val="FFFFFF"/>
                </a:solidFill>
                <a:latin typeface="Arial"/>
              </a:rPr>
              <a:t>simulation</a:t>
            </a:r>
            <a:endParaRPr lang="en-GB" dirty="0">
              <a:solidFill>
                <a:srgbClr val="FFFFFF"/>
              </a:solidFill>
              <a:latin typeface="Arial"/>
            </a:endParaRPr>
          </a:p>
        </p:txBody>
      </p:sp>
      <p:sp>
        <p:nvSpPr>
          <p:cNvPr id="5" name="TextBox 8"/>
          <p:cNvSpPr txBox="1">
            <a:spLocks noChangeArrowheads="1"/>
          </p:cNvSpPr>
          <p:nvPr/>
        </p:nvSpPr>
        <p:spPr bwMode="auto">
          <a:xfrm>
            <a:off x="179512" y="2398285"/>
            <a:ext cx="7272808" cy="400110"/>
          </a:xfrm>
          <a:prstGeom prst="rect">
            <a:avLst/>
          </a:prstGeom>
          <a:noFill/>
          <a:ln w="9525">
            <a:noFill/>
            <a:miter lim="800000"/>
            <a:headEnd/>
            <a:tailEnd/>
          </a:ln>
        </p:spPr>
        <p:txBody>
          <a:bodyPr wrap="square">
            <a:spAutoFit/>
          </a:bodyPr>
          <a:lstStyle/>
          <a:p>
            <a:pPr marL="342900" indent="-342900">
              <a:buFont typeface="Arial" pitchFamily="34" charset="0"/>
              <a:buChar char="•"/>
            </a:pPr>
            <a:r>
              <a:rPr lang="en-GB" b="1" dirty="0" smtClean="0">
                <a:solidFill>
                  <a:srgbClr val="FFFFFF"/>
                </a:solidFill>
                <a:latin typeface="Arial"/>
              </a:rPr>
              <a:t>HOW?</a:t>
            </a:r>
            <a:r>
              <a:rPr lang="en-GB" dirty="0" smtClean="0">
                <a:solidFill>
                  <a:srgbClr val="FFFFFF"/>
                </a:solidFill>
                <a:latin typeface="Arial"/>
              </a:rPr>
              <a:t> Generate map in HD11 file. Item type </a:t>
            </a:r>
            <a:r>
              <a:rPr lang="en-GB" b="1" dirty="0" smtClean="0">
                <a:solidFill>
                  <a:srgbClr val="FFFFFF"/>
                </a:solidFill>
                <a:latin typeface="Arial"/>
              </a:rPr>
              <a:t>(</a:t>
            </a:r>
            <a:r>
              <a:rPr lang="en-GB" b="1" dirty="0" err="1" smtClean="0">
                <a:solidFill>
                  <a:srgbClr val="FFFFFF"/>
                </a:solidFill>
                <a:latin typeface="Arial"/>
              </a:rPr>
              <a:t>h,p,q</a:t>
            </a:r>
            <a:r>
              <a:rPr lang="en-GB" b="1" dirty="0" smtClean="0">
                <a:solidFill>
                  <a:srgbClr val="FFFFFF"/>
                </a:solidFill>
                <a:latin typeface="Arial"/>
              </a:rPr>
              <a:t>) </a:t>
            </a:r>
            <a:endParaRPr lang="en-GB" b="1" dirty="0">
              <a:solidFill>
                <a:srgbClr val="FFFFFF"/>
              </a:solidFill>
              <a:latin typeface="Arial"/>
            </a:endParaRPr>
          </a:p>
        </p:txBody>
      </p:sp>
      <p:pic>
        <p:nvPicPr>
          <p:cNvPr id="6" name="Picture 2"/>
          <p:cNvPicPr>
            <a:picLocks noChangeAspect="1" noChangeArrowheads="1"/>
          </p:cNvPicPr>
          <p:nvPr/>
        </p:nvPicPr>
        <p:blipFill>
          <a:blip r:embed="rId2"/>
          <a:srcRect/>
          <a:stretch>
            <a:fillRect/>
          </a:stretch>
        </p:blipFill>
        <p:spPr bwMode="auto">
          <a:xfrm>
            <a:off x="1262568" y="2927476"/>
            <a:ext cx="3237424" cy="3485329"/>
          </a:xfrm>
          <a:prstGeom prst="rect">
            <a:avLst/>
          </a:prstGeom>
          <a:noFill/>
          <a:ln w="9525">
            <a:noFill/>
            <a:miter lim="800000"/>
            <a:headEnd/>
            <a:tailEnd/>
          </a:ln>
        </p:spPr>
      </p:pic>
      <p:pic>
        <p:nvPicPr>
          <p:cNvPr id="7" name="Picture 10" descr="MF_results.jpg"/>
          <p:cNvPicPr>
            <a:picLocks noChangeAspect="1"/>
          </p:cNvPicPr>
          <p:nvPr/>
        </p:nvPicPr>
        <p:blipFill>
          <a:blip r:embed="rId3"/>
          <a:srcRect/>
          <a:stretch>
            <a:fillRect/>
          </a:stretch>
        </p:blipFill>
        <p:spPr bwMode="auto">
          <a:xfrm>
            <a:off x="4736521" y="2924944"/>
            <a:ext cx="4011943" cy="3454524"/>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83211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Visualising</a:t>
            </a:r>
            <a:r>
              <a:rPr lang="en-US" dirty="0">
                <a:solidFill>
                  <a:srgbClr val="FFFFFF"/>
                </a:solidFill>
              </a:rPr>
              <a:t> Mapping Results</a:t>
            </a:r>
          </a:p>
          <a:p>
            <a:pPr marL="0" indent="0">
              <a:buNone/>
            </a:pPr>
            <a:endParaRPr lang="en-GB" dirty="0"/>
          </a:p>
        </p:txBody>
      </p:sp>
      <p:sp>
        <p:nvSpPr>
          <p:cNvPr id="12" name="Text Box 4"/>
          <p:cNvSpPr txBox="1">
            <a:spLocks noChangeArrowheads="1"/>
          </p:cNvSpPr>
          <p:nvPr/>
        </p:nvSpPr>
        <p:spPr bwMode="auto">
          <a:xfrm>
            <a:off x="228476" y="4646463"/>
            <a:ext cx="2119313" cy="366713"/>
          </a:xfrm>
          <a:prstGeom prst="rect">
            <a:avLst/>
          </a:prstGeom>
          <a:noFill/>
          <a:ln w="9525">
            <a:noFill/>
            <a:miter lim="800000"/>
            <a:headEnd/>
            <a:tailEnd/>
          </a:ln>
          <a:effectLst/>
        </p:spPr>
        <p:txBody>
          <a:bodyPr>
            <a:spAutoFit/>
          </a:bodyPr>
          <a:lstStyle/>
          <a:p>
            <a:r>
              <a:rPr lang="en-GB" sz="1800" b="1" dirty="0">
                <a:solidFill>
                  <a:schemeClr val="accent1"/>
                </a:solidFill>
                <a:latin typeface="Arial" charset="0"/>
              </a:rPr>
              <a:t>ArcGIS</a:t>
            </a:r>
            <a:endParaRPr lang="en-US" sz="1800" b="1" dirty="0">
              <a:solidFill>
                <a:schemeClr val="accent1"/>
              </a:solidFill>
              <a:latin typeface="Arial" charset="0"/>
            </a:endParaRPr>
          </a:p>
        </p:txBody>
      </p:sp>
      <p:pic>
        <p:nvPicPr>
          <p:cNvPr id="13" name="Picture 5"/>
          <p:cNvPicPr>
            <a:picLocks noChangeAspect="1" noChangeArrowheads="1"/>
          </p:cNvPicPr>
          <p:nvPr/>
        </p:nvPicPr>
        <p:blipFill>
          <a:blip r:embed="rId2" cstate="print"/>
          <a:srcRect/>
          <a:stretch>
            <a:fillRect/>
          </a:stretch>
        </p:blipFill>
        <p:spPr bwMode="auto">
          <a:xfrm>
            <a:off x="300360" y="1674699"/>
            <a:ext cx="3911600" cy="2933700"/>
          </a:xfrm>
          <a:prstGeom prst="rect">
            <a:avLst/>
          </a:prstGeom>
          <a:noFill/>
          <a:ln w="9525">
            <a:noFill/>
            <a:miter lim="800000"/>
            <a:headEnd/>
            <a:tailEnd/>
          </a:ln>
          <a:effectLst/>
        </p:spPr>
      </p:pic>
      <p:sp>
        <p:nvSpPr>
          <p:cNvPr id="16" name="Rectangle 8"/>
          <p:cNvSpPr>
            <a:spLocks noChangeArrowheads="1"/>
          </p:cNvSpPr>
          <p:nvPr/>
        </p:nvSpPr>
        <p:spPr bwMode="auto">
          <a:xfrm>
            <a:off x="395536" y="5024436"/>
            <a:ext cx="2159000" cy="954107"/>
          </a:xfrm>
          <a:prstGeom prst="rect">
            <a:avLst/>
          </a:prstGeom>
          <a:noFill/>
          <a:ln w="12700">
            <a:noFill/>
            <a:miter lim="800000"/>
            <a:headEnd type="none" w="sm" len="sm"/>
            <a:tailEnd type="none" w="sm" len="sm"/>
          </a:ln>
          <a:effectLst/>
        </p:spPr>
        <p:txBody>
          <a:bodyPr>
            <a:spAutoFit/>
          </a:bodyPr>
          <a:lstStyle/>
          <a:p>
            <a:pPr defTabSz="762000" eaLnBrk="0" hangingPunct="0"/>
            <a:r>
              <a:rPr lang="en-US" sz="1400" b="1" dirty="0">
                <a:latin typeface="Arial" charset="0"/>
              </a:rPr>
              <a:t>Also:</a:t>
            </a:r>
          </a:p>
          <a:p>
            <a:pPr defTabSz="762000" eaLnBrk="0" hangingPunct="0">
              <a:buFontTx/>
              <a:buChar char="-"/>
            </a:pPr>
            <a:r>
              <a:rPr lang="en-US" sz="1400" b="1" dirty="0">
                <a:latin typeface="Arial" charset="0"/>
              </a:rPr>
              <a:t> Plot </a:t>
            </a:r>
            <a:r>
              <a:rPr lang="en-US" sz="1400" b="1" dirty="0" smtClean="0">
                <a:latin typeface="Arial" charset="0"/>
              </a:rPr>
              <a:t>Composer</a:t>
            </a:r>
            <a:endParaRPr lang="en-US" sz="1400" b="1" dirty="0">
              <a:latin typeface="Arial" charset="0"/>
            </a:endParaRPr>
          </a:p>
          <a:p>
            <a:pPr defTabSz="762000" eaLnBrk="0" hangingPunct="0">
              <a:buFontTx/>
              <a:buChar char="-"/>
            </a:pPr>
            <a:r>
              <a:rPr lang="en-US" sz="1400" b="1" dirty="0">
                <a:latin typeface="Arial" charset="0"/>
              </a:rPr>
              <a:t> MIKE </a:t>
            </a:r>
            <a:r>
              <a:rPr lang="en-US" sz="1400" b="1" dirty="0" smtClean="0">
                <a:latin typeface="Arial" charset="0"/>
              </a:rPr>
              <a:t>Animator Plus</a:t>
            </a:r>
            <a:endParaRPr lang="en-US" sz="1400" b="1" dirty="0">
              <a:latin typeface="Arial" charset="0"/>
            </a:endParaRPr>
          </a:p>
          <a:p>
            <a:pPr defTabSz="762000" eaLnBrk="0" hangingPunct="0">
              <a:buFontTx/>
              <a:buChar char="-"/>
            </a:pPr>
            <a:r>
              <a:rPr lang="en-US" sz="1400" b="1" dirty="0">
                <a:latin typeface="Arial" charset="0"/>
              </a:rPr>
              <a:t> Grid </a:t>
            </a:r>
            <a:r>
              <a:rPr lang="en-US" sz="1400" b="1" dirty="0" smtClean="0">
                <a:latin typeface="Arial" charset="0"/>
              </a:rPr>
              <a:t>Editor</a:t>
            </a:r>
          </a:p>
        </p:txBody>
      </p:sp>
      <p:sp>
        <p:nvSpPr>
          <p:cNvPr id="18" name="Text Box 7"/>
          <p:cNvSpPr txBox="1">
            <a:spLocks noChangeArrowheads="1"/>
          </p:cNvSpPr>
          <p:nvPr/>
        </p:nvSpPr>
        <p:spPr bwMode="auto">
          <a:xfrm>
            <a:off x="3052326" y="797888"/>
            <a:ext cx="1626686" cy="369332"/>
          </a:xfrm>
          <a:prstGeom prst="rect">
            <a:avLst/>
          </a:prstGeom>
          <a:noFill/>
          <a:ln w="9525">
            <a:noFill/>
            <a:miter lim="800000"/>
            <a:headEnd/>
            <a:tailEnd/>
          </a:ln>
          <a:effectLst/>
        </p:spPr>
        <p:txBody>
          <a:bodyPr wrap="square">
            <a:spAutoFit/>
          </a:bodyPr>
          <a:lstStyle/>
          <a:p>
            <a:r>
              <a:rPr lang="en-GB" sz="1800" b="1" dirty="0" smtClean="0">
                <a:solidFill>
                  <a:schemeClr val="accent1"/>
                </a:solidFill>
                <a:latin typeface="Arial" charset="0"/>
              </a:rPr>
              <a:t>Google Earth</a:t>
            </a:r>
            <a:endParaRPr lang="en-US" sz="1800" b="1" dirty="0">
              <a:solidFill>
                <a:schemeClr val="accent1"/>
              </a:solidFill>
              <a:latin typeface="Arial" charset="0"/>
            </a:endParaRPr>
          </a:p>
        </p:txBody>
      </p:sp>
      <p:sp>
        <p:nvSpPr>
          <p:cNvPr id="19" name="Footer Placeholder 18"/>
          <p:cNvSpPr>
            <a:spLocks noGrp="1"/>
          </p:cNvSpPr>
          <p:nvPr>
            <p:ph type="ftr" sz="quarter" idx="11"/>
          </p:nvPr>
        </p:nvSpPr>
        <p:spPr/>
        <p:txBody>
          <a:bodyPr/>
          <a:lstStyle/>
          <a:p>
            <a:r>
              <a:rPr lang="en-GB" noProof="0" smtClean="0"/>
              <a:t>© DHI</a:t>
            </a:r>
            <a:endParaRPr lang="en-GB"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341" y="3645024"/>
            <a:ext cx="3842891" cy="299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4"/>
          <p:cNvSpPr txBox="1">
            <a:spLocks noChangeArrowheads="1"/>
          </p:cNvSpPr>
          <p:nvPr/>
        </p:nvSpPr>
        <p:spPr bwMode="auto">
          <a:xfrm>
            <a:off x="2699792" y="6277692"/>
            <a:ext cx="1723549" cy="366713"/>
          </a:xfrm>
          <a:prstGeom prst="rect">
            <a:avLst/>
          </a:prstGeom>
          <a:noFill/>
          <a:ln w="9525">
            <a:noFill/>
            <a:miter lim="800000"/>
            <a:headEnd/>
            <a:tailEnd/>
          </a:ln>
          <a:effectLst/>
        </p:spPr>
        <p:txBody>
          <a:bodyPr wrap="square">
            <a:spAutoFit/>
          </a:bodyPr>
          <a:lstStyle/>
          <a:p>
            <a:r>
              <a:rPr lang="en-GB" sz="1800" b="1" dirty="0" smtClean="0">
                <a:solidFill>
                  <a:schemeClr val="accent1"/>
                </a:solidFill>
                <a:latin typeface="Arial" charset="0"/>
              </a:rPr>
              <a:t>Result Viewer</a:t>
            </a:r>
            <a:endParaRPr lang="en-US" sz="1800" b="1" dirty="0">
              <a:solidFill>
                <a:schemeClr val="accent1"/>
              </a:solidFill>
              <a:latin typeface="Arial"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348" y="764704"/>
            <a:ext cx="4243140" cy="29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11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Flood Mapping from </a:t>
            </a:r>
            <a:r>
              <a:rPr lang="en-US" dirty="0" smtClean="0">
                <a:solidFill>
                  <a:srgbClr val="FFFFFF"/>
                </a:solidFill>
              </a:rPr>
              <a:t>1D </a:t>
            </a:r>
            <a:r>
              <a:rPr lang="en-US" dirty="0">
                <a:solidFill>
                  <a:srgbClr val="FFFFFF"/>
                </a:solidFill>
              </a:rPr>
              <a:t>Model MIKE 11</a:t>
            </a:r>
          </a:p>
          <a:p>
            <a:pPr marL="0" indent="0">
              <a:buNone/>
            </a:pPr>
            <a:endParaRPr lang="en-GB" dirty="0"/>
          </a:p>
        </p:txBody>
      </p:sp>
      <p:pic>
        <p:nvPicPr>
          <p:cNvPr id="4" name="Picture 4"/>
          <p:cNvPicPr>
            <a:picLocks noChangeAspect="1" noChangeArrowheads="1"/>
          </p:cNvPicPr>
          <p:nvPr/>
        </p:nvPicPr>
        <p:blipFill>
          <a:blip r:embed="rId2"/>
          <a:srcRect/>
          <a:stretch>
            <a:fillRect/>
          </a:stretch>
        </p:blipFill>
        <p:spPr bwMode="auto">
          <a:xfrm>
            <a:off x="3563888" y="1700808"/>
            <a:ext cx="4940832" cy="4966692"/>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94854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Defined in the HD Parameter </a:t>
            </a:r>
            <a:r>
              <a:rPr lang="en-US" dirty="0" smtClean="0">
                <a:solidFill>
                  <a:srgbClr val="FFFFFF"/>
                </a:solidFill>
              </a:rPr>
              <a:t>File</a:t>
            </a:r>
          </a:p>
          <a:p>
            <a:pPr marL="0" indent="0">
              <a:buNone/>
            </a:pPr>
            <a:r>
              <a:rPr lang="en-GB" sz="1800" b="1" dirty="0">
                <a:solidFill>
                  <a:srgbClr val="FFFFFF"/>
                </a:solidFill>
              </a:rPr>
              <a:t>How?</a:t>
            </a:r>
            <a:r>
              <a:rPr lang="en-GB" sz="1800" b="1" dirty="0">
                <a:solidFill>
                  <a:srgbClr val="FFFFFF"/>
                </a:solidFill>
                <a:effectLst>
                  <a:outerShdw blurRad="38100" dist="38100" dir="2700000" algn="tl">
                    <a:srgbClr val="C0C0C0"/>
                  </a:outerShdw>
                </a:effectLst>
              </a:rPr>
              <a:t> </a:t>
            </a:r>
            <a:r>
              <a:rPr lang="en-GB" sz="1800" dirty="0">
                <a:solidFill>
                  <a:srgbClr val="FFFFFF"/>
                </a:solidFill>
              </a:rPr>
              <a:t>HD Parameter File -&gt; Maps Tab</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pic>
        <p:nvPicPr>
          <p:cNvPr id="5" name="Picture 5"/>
          <p:cNvPicPr>
            <a:picLocks noChangeAspect="1" noChangeArrowheads="1"/>
          </p:cNvPicPr>
          <p:nvPr/>
        </p:nvPicPr>
        <p:blipFill>
          <a:blip r:embed="rId2"/>
          <a:srcRect l="20673" t="12317" r="25102" b="8868"/>
          <a:stretch>
            <a:fillRect/>
          </a:stretch>
        </p:blipFill>
        <p:spPr bwMode="auto">
          <a:xfrm>
            <a:off x="4493518" y="1556792"/>
            <a:ext cx="4398962" cy="4791075"/>
          </a:xfrm>
          <a:prstGeom prst="rect">
            <a:avLst/>
          </a:prstGeom>
          <a:noFill/>
          <a:ln w="9525">
            <a:noFill/>
            <a:miter lim="800000"/>
            <a:headEnd/>
            <a:tailEnd/>
          </a:ln>
          <a:effectLst/>
        </p:spPr>
      </p:pic>
      <p:sp>
        <p:nvSpPr>
          <p:cNvPr id="6" name="Rectangle 6"/>
          <p:cNvSpPr>
            <a:spLocks noChangeArrowheads="1"/>
          </p:cNvSpPr>
          <p:nvPr/>
        </p:nvSpPr>
        <p:spPr bwMode="auto">
          <a:xfrm>
            <a:off x="397768" y="2377529"/>
            <a:ext cx="4102100" cy="3937000"/>
          </a:xfrm>
          <a:prstGeom prst="rect">
            <a:avLst/>
          </a:prstGeom>
          <a:noFill/>
          <a:ln w="9525">
            <a:noFill/>
            <a:miter lim="800000"/>
            <a:headEnd/>
            <a:tailEnd/>
          </a:ln>
          <a:effectLst/>
        </p:spPr>
        <p:txBody>
          <a:bodyPr>
            <a:spAutoFit/>
          </a:bodyPr>
          <a:lstStyle/>
          <a:p>
            <a:pPr>
              <a:buFontTx/>
              <a:buChar char="•"/>
            </a:pPr>
            <a:r>
              <a:rPr lang="en-US" sz="1800" dirty="0">
                <a:solidFill>
                  <a:srgbClr val="FFFFFF"/>
                </a:solidFill>
                <a:latin typeface="Arial" charset="0"/>
              </a:rPr>
              <a:t>   Uses Linear Interpolation</a:t>
            </a:r>
            <a:br>
              <a:rPr lang="en-US" sz="1800" dirty="0">
                <a:solidFill>
                  <a:srgbClr val="FFFFFF"/>
                </a:solidFill>
                <a:latin typeface="Arial" charset="0"/>
              </a:rPr>
            </a:br>
            <a:r>
              <a:rPr lang="en-US" sz="1800" dirty="0">
                <a:solidFill>
                  <a:srgbClr val="FFFFFF"/>
                </a:solidFill>
                <a:latin typeface="Arial" charset="0"/>
              </a:rPr>
              <a:t>    between Cross-Sections</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Map Position, Extent and</a:t>
            </a:r>
            <a:br>
              <a:rPr lang="en-US" sz="1800" dirty="0">
                <a:solidFill>
                  <a:srgbClr val="FFFFFF"/>
                </a:solidFill>
                <a:latin typeface="Arial" charset="0"/>
              </a:rPr>
            </a:br>
            <a:r>
              <a:rPr lang="en-US" sz="1800" dirty="0">
                <a:solidFill>
                  <a:srgbClr val="FFFFFF"/>
                </a:solidFill>
                <a:latin typeface="Arial" charset="0"/>
              </a:rPr>
              <a:t>    Resolution are User Defined</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Static or Dynamic Data</a:t>
            </a:r>
            <a:br>
              <a:rPr lang="en-US" sz="1800" dirty="0">
                <a:solidFill>
                  <a:srgbClr val="FFFFFF"/>
                </a:solidFill>
                <a:latin typeface="Arial" charset="0"/>
              </a:rPr>
            </a:br>
            <a:r>
              <a:rPr lang="en-US" sz="1800" dirty="0">
                <a:solidFill>
                  <a:srgbClr val="FFFFFF"/>
                </a:solidFill>
                <a:latin typeface="Arial" charset="0"/>
              </a:rPr>
              <a:t>    (All or Part of Simulation Length)</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Different Items can be Mapped</a:t>
            </a:r>
            <a:br>
              <a:rPr lang="en-US" sz="1800" dirty="0">
                <a:solidFill>
                  <a:srgbClr val="FFFFFF"/>
                </a:solidFill>
                <a:latin typeface="Arial" charset="0"/>
              </a:rPr>
            </a:br>
            <a:r>
              <a:rPr lang="en-US" sz="1800" dirty="0">
                <a:solidFill>
                  <a:srgbClr val="FFFFFF"/>
                </a:solidFill>
                <a:latin typeface="Arial" charset="0"/>
              </a:rPr>
              <a:t>     </a:t>
            </a:r>
            <a:r>
              <a:rPr lang="en-US" sz="1800" dirty="0" err="1">
                <a:solidFill>
                  <a:srgbClr val="FFFFFF"/>
                </a:solidFill>
                <a:latin typeface="Arial" charset="0"/>
              </a:rPr>
              <a:t>eg</a:t>
            </a:r>
            <a:r>
              <a:rPr lang="en-US" sz="1800" dirty="0">
                <a:solidFill>
                  <a:srgbClr val="FFFFFF"/>
                </a:solidFill>
                <a:latin typeface="Arial" charset="0"/>
              </a:rPr>
              <a:t>. Level, Depth, Invert (DEM)</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Advanced Maps can be made</a:t>
            </a:r>
            <a:br>
              <a:rPr lang="en-US" sz="1800" dirty="0">
                <a:solidFill>
                  <a:srgbClr val="FFFFFF"/>
                </a:solidFill>
                <a:latin typeface="Arial" charset="0"/>
              </a:rPr>
            </a:br>
            <a:r>
              <a:rPr lang="en-US" sz="1800" dirty="0">
                <a:solidFill>
                  <a:srgbClr val="FFFFFF"/>
                </a:solidFill>
                <a:latin typeface="Arial" charset="0"/>
              </a:rPr>
              <a:t>     if </a:t>
            </a:r>
            <a:r>
              <a:rPr lang="en-US" sz="1800" dirty="0" smtClean="0">
                <a:solidFill>
                  <a:srgbClr val="FFFFFF"/>
                </a:solidFill>
                <a:latin typeface="Arial" charset="0"/>
              </a:rPr>
              <a:t>2D </a:t>
            </a:r>
            <a:r>
              <a:rPr lang="en-US" sz="1800" dirty="0">
                <a:solidFill>
                  <a:srgbClr val="FFFFFF"/>
                </a:solidFill>
                <a:latin typeface="Arial" charset="0"/>
              </a:rPr>
              <a:t>Ground Data is Available</a:t>
            </a:r>
          </a:p>
        </p:txBody>
      </p:sp>
      <p:sp>
        <p:nvSpPr>
          <p:cNvPr id="7" name="Freeform 7"/>
          <p:cNvSpPr>
            <a:spLocks/>
          </p:cNvSpPr>
          <p:nvPr/>
        </p:nvSpPr>
        <p:spPr bwMode="auto">
          <a:xfrm>
            <a:off x="3888680" y="3926929"/>
            <a:ext cx="749300" cy="1955800"/>
          </a:xfrm>
          <a:custGeom>
            <a:avLst/>
            <a:gdLst/>
            <a:ahLst/>
            <a:cxnLst>
              <a:cxn ang="0">
                <a:pos x="0" y="1232"/>
              </a:cxn>
              <a:cxn ang="0">
                <a:pos x="208" y="1232"/>
              </a:cxn>
              <a:cxn ang="0">
                <a:pos x="208" y="0"/>
              </a:cxn>
              <a:cxn ang="0">
                <a:pos x="472" y="0"/>
              </a:cxn>
            </a:cxnLst>
            <a:rect l="0" t="0" r="r" b="b"/>
            <a:pathLst>
              <a:path w="472" h="1232">
                <a:moveTo>
                  <a:pt x="0" y="1232"/>
                </a:moveTo>
                <a:lnTo>
                  <a:pt x="208" y="1232"/>
                </a:lnTo>
                <a:lnTo>
                  <a:pt x="208" y="0"/>
                </a:lnTo>
                <a:lnTo>
                  <a:pt x="472" y="0"/>
                </a:lnTo>
              </a:path>
            </a:pathLst>
          </a:custGeom>
          <a:noFill/>
          <a:ln w="28575">
            <a:solidFill>
              <a:schemeClr val="accent2"/>
            </a:solidFill>
            <a:round/>
            <a:headEnd type="none" w="med" len="med"/>
            <a:tailEnd type="triangle" w="med" len="med"/>
          </a:ln>
          <a:effectLst/>
        </p:spPr>
        <p:txBody>
          <a:bodyPr/>
          <a:lstStyle/>
          <a:p>
            <a:endParaRPr lang="da-DK"/>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832111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Grid File Definition (DFS2 File Type)</a:t>
            </a:r>
          </a:p>
          <a:p>
            <a:pPr marL="0" indent="0">
              <a:buNone/>
            </a:pPr>
            <a:endParaRPr lang="en-GB" dirty="0"/>
          </a:p>
        </p:txBody>
      </p:sp>
      <p:pic>
        <p:nvPicPr>
          <p:cNvPr id="4" name="Picture 4"/>
          <p:cNvPicPr>
            <a:picLocks noChangeAspect="1" noChangeArrowheads="1"/>
          </p:cNvPicPr>
          <p:nvPr/>
        </p:nvPicPr>
        <p:blipFill>
          <a:blip r:embed="rId2"/>
          <a:srcRect l="23625" t="31039" r="28055" b="62573"/>
          <a:stretch>
            <a:fillRect/>
          </a:stretch>
        </p:blipFill>
        <p:spPr bwMode="auto">
          <a:xfrm>
            <a:off x="1710482" y="5864945"/>
            <a:ext cx="4713288" cy="466725"/>
          </a:xfrm>
          <a:prstGeom prst="rect">
            <a:avLst/>
          </a:prstGeom>
          <a:noFill/>
          <a:ln w="28575">
            <a:noFill/>
            <a:miter lim="800000"/>
            <a:headEnd/>
            <a:tailEnd/>
          </a:ln>
          <a:effectLst/>
        </p:spPr>
      </p:pic>
      <p:sp>
        <p:nvSpPr>
          <p:cNvPr id="5" name="Rectangle 5" descr="Large grid"/>
          <p:cNvSpPr>
            <a:spLocks noChangeArrowheads="1"/>
          </p:cNvSpPr>
          <p:nvPr/>
        </p:nvSpPr>
        <p:spPr bwMode="auto">
          <a:xfrm>
            <a:off x="2377232" y="1916832"/>
            <a:ext cx="4787900" cy="3378200"/>
          </a:xfrm>
          <a:prstGeom prst="rect">
            <a:avLst/>
          </a:prstGeom>
          <a:pattFill prst="lgGrid">
            <a:fgClr>
              <a:schemeClr val="accent1"/>
            </a:fgClr>
            <a:bgClr>
              <a:schemeClr val="bg1"/>
            </a:bgClr>
          </a:pattFill>
          <a:ln w="9525">
            <a:solidFill>
              <a:schemeClr val="tx1"/>
            </a:solidFill>
            <a:miter lim="800000"/>
            <a:headEnd/>
            <a:tailEnd/>
          </a:ln>
          <a:effectLst/>
        </p:spPr>
        <p:txBody>
          <a:bodyPr wrap="none" anchor="ctr"/>
          <a:lstStyle/>
          <a:p>
            <a:endParaRPr lang="da-DK"/>
          </a:p>
        </p:txBody>
      </p:sp>
      <p:sp>
        <p:nvSpPr>
          <p:cNvPr id="6" name="Freeform 6"/>
          <p:cNvSpPr>
            <a:spLocks/>
          </p:cNvSpPr>
          <p:nvPr/>
        </p:nvSpPr>
        <p:spPr bwMode="auto">
          <a:xfrm>
            <a:off x="1462832" y="2183532"/>
            <a:ext cx="6921500" cy="2667000"/>
          </a:xfrm>
          <a:custGeom>
            <a:avLst/>
            <a:gdLst/>
            <a:ahLst/>
            <a:cxnLst>
              <a:cxn ang="0">
                <a:pos x="0" y="0"/>
              </a:cxn>
              <a:cxn ang="0">
                <a:pos x="304" y="376"/>
              </a:cxn>
              <a:cxn ang="0">
                <a:pos x="832" y="672"/>
              </a:cxn>
              <a:cxn ang="0">
                <a:pos x="1632" y="616"/>
              </a:cxn>
              <a:cxn ang="0">
                <a:pos x="2320" y="872"/>
              </a:cxn>
              <a:cxn ang="0">
                <a:pos x="2592" y="1432"/>
              </a:cxn>
              <a:cxn ang="0">
                <a:pos x="3176" y="1656"/>
              </a:cxn>
              <a:cxn ang="0">
                <a:pos x="3416" y="1288"/>
              </a:cxn>
              <a:cxn ang="0">
                <a:pos x="3832" y="1144"/>
              </a:cxn>
              <a:cxn ang="0">
                <a:pos x="4360" y="1384"/>
              </a:cxn>
            </a:cxnLst>
            <a:rect l="0" t="0" r="r" b="b"/>
            <a:pathLst>
              <a:path w="4360" h="1680">
                <a:moveTo>
                  <a:pt x="0" y="0"/>
                </a:moveTo>
                <a:cubicBezTo>
                  <a:pt x="82" y="132"/>
                  <a:pt x="165" y="264"/>
                  <a:pt x="304" y="376"/>
                </a:cubicBezTo>
                <a:cubicBezTo>
                  <a:pt x="443" y="488"/>
                  <a:pt x="611" y="632"/>
                  <a:pt x="832" y="672"/>
                </a:cubicBezTo>
                <a:cubicBezTo>
                  <a:pt x="1053" y="712"/>
                  <a:pt x="1384" y="583"/>
                  <a:pt x="1632" y="616"/>
                </a:cubicBezTo>
                <a:cubicBezTo>
                  <a:pt x="1880" y="649"/>
                  <a:pt x="2160" y="736"/>
                  <a:pt x="2320" y="872"/>
                </a:cubicBezTo>
                <a:cubicBezTo>
                  <a:pt x="2480" y="1008"/>
                  <a:pt x="2449" y="1301"/>
                  <a:pt x="2592" y="1432"/>
                </a:cubicBezTo>
                <a:cubicBezTo>
                  <a:pt x="2735" y="1563"/>
                  <a:pt x="3039" y="1680"/>
                  <a:pt x="3176" y="1656"/>
                </a:cubicBezTo>
                <a:cubicBezTo>
                  <a:pt x="3313" y="1632"/>
                  <a:pt x="3307" y="1373"/>
                  <a:pt x="3416" y="1288"/>
                </a:cubicBezTo>
                <a:cubicBezTo>
                  <a:pt x="3525" y="1203"/>
                  <a:pt x="3675" y="1128"/>
                  <a:pt x="3832" y="1144"/>
                </a:cubicBezTo>
                <a:cubicBezTo>
                  <a:pt x="3989" y="1160"/>
                  <a:pt x="4174" y="1272"/>
                  <a:pt x="4360" y="1384"/>
                </a:cubicBezTo>
              </a:path>
            </a:pathLst>
          </a:custGeom>
          <a:noFill/>
          <a:ln w="38100" cmpd="sng">
            <a:solidFill>
              <a:schemeClr val="tx2"/>
            </a:solidFill>
            <a:round/>
            <a:headEnd/>
            <a:tailEnd/>
          </a:ln>
          <a:effectLst/>
        </p:spPr>
        <p:txBody>
          <a:bodyPr/>
          <a:lstStyle/>
          <a:p>
            <a:endParaRPr lang="da-DK"/>
          </a:p>
        </p:txBody>
      </p:sp>
      <p:sp>
        <p:nvSpPr>
          <p:cNvPr id="7" name="Line 7"/>
          <p:cNvSpPr>
            <a:spLocks noChangeShapeType="1"/>
          </p:cNvSpPr>
          <p:nvPr/>
        </p:nvSpPr>
        <p:spPr bwMode="auto">
          <a:xfrm flipH="1">
            <a:off x="1450132" y="2196232"/>
            <a:ext cx="584200" cy="558800"/>
          </a:xfrm>
          <a:prstGeom prst="line">
            <a:avLst/>
          </a:prstGeom>
          <a:noFill/>
          <a:ln w="19050">
            <a:solidFill>
              <a:schemeClr val="accent2"/>
            </a:solidFill>
            <a:round/>
            <a:headEnd/>
            <a:tailEnd/>
          </a:ln>
          <a:effectLst/>
        </p:spPr>
        <p:txBody>
          <a:bodyPr/>
          <a:lstStyle/>
          <a:p>
            <a:endParaRPr lang="da-DK"/>
          </a:p>
        </p:txBody>
      </p:sp>
      <p:sp>
        <p:nvSpPr>
          <p:cNvPr id="8" name="Line 8"/>
          <p:cNvSpPr>
            <a:spLocks noChangeShapeType="1"/>
          </p:cNvSpPr>
          <p:nvPr/>
        </p:nvSpPr>
        <p:spPr bwMode="auto">
          <a:xfrm flipH="1">
            <a:off x="2174032" y="2412132"/>
            <a:ext cx="444500" cy="1422400"/>
          </a:xfrm>
          <a:prstGeom prst="line">
            <a:avLst/>
          </a:prstGeom>
          <a:noFill/>
          <a:ln w="19050">
            <a:solidFill>
              <a:schemeClr val="accent2"/>
            </a:solidFill>
            <a:round/>
            <a:headEnd/>
            <a:tailEnd/>
          </a:ln>
          <a:effectLst/>
        </p:spPr>
        <p:txBody>
          <a:bodyPr/>
          <a:lstStyle/>
          <a:p>
            <a:endParaRPr lang="da-DK"/>
          </a:p>
        </p:txBody>
      </p:sp>
      <p:sp>
        <p:nvSpPr>
          <p:cNvPr id="9" name="Line 9"/>
          <p:cNvSpPr>
            <a:spLocks noChangeShapeType="1"/>
          </p:cNvSpPr>
          <p:nvPr/>
        </p:nvSpPr>
        <p:spPr bwMode="auto">
          <a:xfrm>
            <a:off x="3190032" y="2755032"/>
            <a:ext cx="304800" cy="863600"/>
          </a:xfrm>
          <a:prstGeom prst="line">
            <a:avLst/>
          </a:prstGeom>
          <a:noFill/>
          <a:ln w="19050">
            <a:solidFill>
              <a:schemeClr val="accent2"/>
            </a:solidFill>
            <a:round/>
            <a:headEnd/>
            <a:tailEnd/>
          </a:ln>
          <a:effectLst/>
        </p:spPr>
        <p:txBody>
          <a:bodyPr/>
          <a:lstStyle/>
          <a:p>
            <a:endParaRPr lang="da-DK"/>
          </a:p>
        </p:txBody>
      </p:sp>
      <p:sp>
        <p:nvSpPr>
          <p:cNvPr id="10" name="Line 10"/>
          <p:cNvSpPr>
            <a:spLocks noChangeShapeType="1"/>
          </p:cNvSpPr>
          <p:nvPr/>
        </p:nvSpPr>
        <p:spPr bwMode="auto">
          <a:xfrm flipH="1">
            <a:off x="4167932" y="2488332"/>
            <a:ext cx="127000" cy="1485900"/>
          </a:xfrm>
          <a:prstGeom prst="line">
            <a:avLst/>
          </a:prstGeom>
          <a:noFill/>
          <a:ln w="19050">
            <a:solidFill>
              <a:schemeClr val="accent2"/>
            </a:solidFill>
            <a:round/>
            <a:headEnd/>
            <a:tailEnd/>
          </a:ln>
          <a:effectLst/>
        </p:spPr>
        <p:txBody>
          <a:bodyPr/>
          <a:lstStyle/>
          <a:p>
            <a:endParaRPr lang="da-DK"/>
          </a:p>
        </p:txBody>
      </p:sp>
      <p:sp>
        <p:nvSpPr>
          <p:cNvPr id="11" name="Line 11"/>
          <p:cNvSpPr>
            <a:spLocks noChangeShapeType="1"/>
          </p:cNvSpPr>
          <p:nvPr/>
        </p:nvSpPr>
        <p:spPr bwMode="auto">
          <a:xfrm flipH="1">
            <a:off x="4968032" y="3402732"/>
            <a:ext cx="876300" cy="609600"/>
          </a:xfrm>
          <a:prstGeom prst="line">
            <a:avLst/>
          </a:prstGeom>
          <a:noFill/>
          <a:ln w="19050">
            <a:solidFill>
              <a:schemeClr val="accent2"/>
            </a:solidFill>
            <a:round/>
            <a:headEnd/>
            <a:tailEnd/>
          </a:ln>
          <a:effectLst/>
        </p:spPr>
        <p:txBody>
          <a:bodyPr/>
          <a:lstStyle/>
          <a:p>
            <a:endParaRPr lang="da-DK"/>
          </a:p>
        </p:txBody>
      </p:sp>
      <p:sp>
        <p:nvSpPr>
          <p:cNvPr id="12" name="Line 12"/>
          <p:cNvSpPr>
            <a:spLocks noChangeShapeType="1"/>
          </p:cNvSpPr>
          <p:nvPr/>
        </p:nvSpPr>
        <p:spPr bwMode="auto">
          <a:xfrm flipH="1">
            <a:off x="5780832" y="4355232"/>
            <a:ext cx="88900" cy="508000"/>
          </a:xfrm>
          <a:prstGeom prst="line">
            <a:avLst/>
          </a:prstGeom>
          <a:noFill/>
          <a:ln w="19050">
            <a:solidFill>
              <a:schemeClr val="accent2"/>
            </a:solidFill>
            <a:round/>
            <a:headEnd/>
            <a:tailEnd/>
          </a:ln>
          <a:effectLst/>
        </p:spPr>
        <p:txBody>
          <a:bodyPr/>
          <a:lstStyle/>
          <a:p>
            <a:endParaRPr lang="da-DK"/>
          </a:p>
        </p:txBody>
      </p:sp>
      <p:sp>
        <p:nvSpPr>
          <p:cNvPr id="13" name="Line 13"/>
          <p:cNvSpPr>
            <a:spLocks noChangeShapeType="1"/>
          </p:cNvSpPr>
          <p:nvPr/>
        </p:nvSpPr>
        <p:spPr bwMode="auto">
          <a:xfrm>
            <a:off x="6453932" y="4583832"/>
            <a:ext cx="292100" cy="342900"/>
          </a:xfrm>
          <a:prstGeom prst="line">
            <a:avLst/>
          </a:prstGeom>
          <a:noFill/>
          <a:ln w="19050">
            <a:solidFill>
              <a:schemeClr val="accent2"/>
            </a:solidFill>
            <a:round/>
            <a:headEnd/>
            <a:tailEnd/>
          </a:ln>
          <a:effectLst/>
        </p:spPr>
        <p:txBody>
          <a:bodyPr/>
          <a:lstStyle/>
          <a:p>
            <a:endParaRPr lang="da-DK"/>
          </a:p>
        </p:txBody>
      </p:sp>
      <p:sp>
        <p:nvSpPr>
          <p:cNvPr id="14" name="Line 14"/>
          <p:cNvSpPr>
            <a:spLocks noChangeShapeType="1"/>
          </p:cNvSpPr>
          <p:nvPr/>
        </p:nvSpPr>
        <p:spPr bwMode="auto">
          <a:xfrm>
            <a:off x="6695232" y="3732932"/>
            <a:ext cx="749300" cy="1016000"/>
          </a:xfrm>
          <a:prstGeom prst="line">
            <a:avLst/>
          </a:prstGeom>
          <a:noFill/>
          <a:ln w="19050">
            <a:solidFill>
              <a:schemeClr val="accent2"/>
            </a:solidFill>
            <a:round/>
            <a:headEnd/>
            <a:tailEnd/>
          </a:ln>
          <a:effectLst/>
        </p:spPr>
        <p:txBody>
          <a:bodyPr/>
          <a:lstStyle/>
          <a:p>
            <a:endParaRPr lang="da-DK"/>
          </a:p>
        </p:txBody>
      </p:sp>
      <p:sp>
        <p:nvSpPr>
          <p:cNvPr id="15" name="Freeform 15"/>
          <p:cNvSpPr>
            <a:spLocks/>
          </p:cNvSpPr>
          <p:nvPr/>
        </p:nvSpPr>
        <p:spPr bwMode="auto">
          <a:xfrm>
            <a:off x="1259632" y="2437532"/>
            <a:ext cx="6438900" cy="2501900"/>
          </a:xfrm>
          <a:custGeom>
            <a:avLst/>
            <a:gdLst/>
            <a:ahLst/>
            <a:cxnLst>
              <a:cxn ang="0">
                <a:pos x="0" y="0"/>
              </a:cxn>
              <a:cxn ang="0">
                <a:pos x="576" y="888"/>
              </a:cxn>
              <a:cxn ang="0">
                <a:pos x="1408" y="736"/>
              </a:cxn>
              <a:cxn ang="0">
                <a:pos x="1816" y="984"/>
              </a:cxn>
              <a:cxn ang="0">
                <a:pos x="2320" y="984"/>
              </a:cxn>
              <a:cxn ang="0">
                <a:pos x="2840" y="1520"/>
              </a:cxn>
              <a:cxn ang="0">
                <a:pos x="3472" y="1576"/>
              </a:cxn>
              <a:cxn ang="0">
                <a:pos x="4056" y="1392"/>
              </a:cxn>
            </a:cxnLst>
            <a:rect l="0" t="0" r="r" b="b"/>
            <a:pathLst>
              <a:path w="4056" h="1576">
                <a:moveTo>
                  <a:pt x="0" y="0"/>
                </a:moveTo>
                <a:lnTo>
                  <a:pt x="576" y="888"/>
                </a:lnTo>
                <a:lnTo>
                  <a:pt x="1408" y="736"/>
                </a:lnTo>
                <a:lnTo>
                  <a:pt x="1816" y="984"/>
                </a:lnTo>
                <a:lnTo>
                  <a:pt x="2320" y="984"/>
                </a:lnTo>
                <a:lnTo>
                  <a:pt x="2840" y="1520"/>
                </a:lnTo>
                <a:lnTo>
                  <a:pt x="3472" y="1576"/>
                </a:lnTo>
                <a:lnTo>
                  <a:pt x="4056" y="1392"/>
                </a:lnTo>
              </a:path>
            </a:pathLst>
          </a:custGeom>
          <a:noFill/>
          <a:ln w="9525" cap="flat">
            <a:solidFill>
              <a:schemeClr val="tx1"/>
            </a:solidFill>
            <a:prstDash val="sysDot"/>
            <a:round/>
            <a:headEnd/>
            <a:tailEnd/>
          </a:ln>
          <a:effectLst/>
        </p:spPr>
        <p:txBody>
          <a:bodyPr/>
          <a:lstStyle/>
          <a:p>
            <a:endParaRPr lang="da-DK"/>
          </a:p>
        </p:txBody>
      </p:sp>
      <p:sp>
        <p:nvSpPr>
          <p:cNvPr id="16" name="Freeform 16"/>
          <p:cNvSpPr>
            <a:spLocks/>
          </p:cNvSpPr>
          <p:nvPr/>
        </p:nvSpPr>
        <p:spPr bwMode="auto">
          <a:xfrm>
            <a:off x="1805732" y="2081932"/>
            <a:ext cx="5727700" cy="2489200"/>
          </a:xfrm>
          <a:custGeom>
            <a:avLst/>
            <a:gdLst/>
            <a:ahLst/>
            <a:cxnLst>
              <a:cxn ang="0">
                <a:pos x="0" y="0"/>
              </a:cxn>
              <a:cxn ang="0">
                <a:pos x="504" y="216"/>
              </a:cxn>
              <a:cxn ang="0">
                <a:pos x="872" y="432"/>
              </a:cxn>
              <a:cxn ang="0">
                <a:pos x="1568" y="248"/>
              </a:cxn>
              <a:cxn ang="0">
                <a:pos x="2552" y="840"/>
              </a:cxn>
              <a:cxn ang="0">
                <a:pos x="2552" y="1432"/>
              </a:cxn>
              <a:cxn ang="0">
                <a:pos x="2936" y="1568"/>
              </a:cxn>
              <a:cxn ang="0">
                <a:pos x="3088" y="1032"/>
              </a:cxn>
              <a:cxn ang="0">
                <a:pos x="3608" y="992"/>
              </a:cxn>
            </a:cxnLst>
            <a:rect l="0" t="0" r="r" b="b"/>
            <a:pathLst>
              <a:path w="3608" h="1568">
                <a:moveTo>
                  <a:pt x="0" y="0"/>
                </a:moveTo>
                <a:lnTo>
                  <a:pt x="504" y="216"/>
                </a:lnTo>
                <a:lnTo>
                  <a:pt x="872" y="432"/>
                </a:lnTo>
                <a:lnTo>
                  <a:pt x="1568" y="248"/>
                </a:lnTo>
                <a:lnTo>
                  <a:pt x="2552" y="840"/>
                </a:lnTo>
                <a:lnTo>
                  <a:pt x="2552" y="1432"/>
                </a:lnTo>
                <a:lnTo>
                  <a:pt x="2936" y="1568"/>
                </a:lnTo>
                <a:lnTo>
                  <a:pt x="3088" y="1032"/>
                </a:lnTo>
                <a:lnTo>
                  <a:pt x="3608" y="992"/>
                </a:lnTo>
              </a:path>
            </a:pathLst>
          </a:custGeom>
          <a:noFill/>
          <a:ln w="9525" cap="flat">
            <a:solidFill>
              <a:schemeClr val="tx1"/>
            </a:solidFill>
            <a:prstDash val="sysDot"/>
            <a:round/>
            <a:headEnd/>
            <a:tailEnd/>
          </a:ln>
          <a:effectLst/>
        </p:spPr>
        <p:txBody>
          <a:bodyPr/>
          <a:lstStyle/>
          <a:p>
            <a:endParaRPr lang="da-DK"/>
          </a:p>
        </p:txBody>
      </p:sp>
      <p:sp>
        <p:nvSpPr>
          <p:cNvPr id="17" name="AutoShape 17"/>
          <p:cNvSpPr>
            <a:spLocks/>
          </p:cNvSpPr>
          <p:nvPr/>
        </p:nvSpPr>
        <p:spPr bwMode="auto">
          <a:xfrm rot="5400000">
            <a:off x="2269282" y="5352182"/>
            <a:ext cx="228600" cy="850900"/>
          </a:xfrm>
          <a:prstGeom prst="leftBrace">
            <a:avLst>
              <a:gd name="adj1" fmla="val 31019"/>
              <a:gd name="adj2" fmla="val 50000"/>
            </a:avLst>
          </a:prstGeom>
          <a:noFill/>
          <a:ln w="28575">
            <a:solidFill>
              <a:schemeClr val="accent2"/>
            </a:solidFill>
            <a:round/>
            <a:headEnd/>
            <a:tailEnd/>
          </a:ln>
          <a:effectLst/>
        </p:spPr>
        <p:txBody>
          <a:bodyPr wrap="none" anchor="ctr"/>
          <a:lstStyle/>
          <a:p>
            <a:endParaRPr lang="da-DK"/>
          </a:p>
        </p:txBody>
      </p:sp>
      <p:sp>
        <p:nvSpPr>
          <p:cNvPr id="18" name="Line 18"/>
          <p:cNvSpPr>
            <a:spLocks noChangeShapeType="1"/>
          </p:cNvSpPr>
          <p:nvPr/>
        </p:nvSpPr>
        <p:spPr bwMode="auto">
          <a:xfrm flipV="1">
            <a:off x="2389932" y="5333132"/>
            <a:ext cx="0" cy="266700"/>
          </a:xfrm>
          <a:prstGeom prst="line">
            <a:avLst/>
          </a:prstGeom>
          <a:noFill/>
          <a:ln w="28575">
            <a:solidFill>
              <a:schemeClr val="accent2"/>
            </a:solidFill>
            <a:round/>
            <a:headEnd/>
            <a:tailEnd type="triangle" w="med" len="med"/>
          </a:ln>
          <a:effectLst/>
        </p:spPr>
        <p:txBody>
          <a:bodyPr/>
          <a:lstStyle/>
          <a:p>
            <a:endParaRPr lang="da-DK"/>
          </a:p>
        </p:txBody>
      </p:sp>
      <p:sp>
        <p:nvSpPr>
          <p:cNvPr id="19" name="Freeform 19"/>
          <p:cNvSpPr>
            <a:spLocks/>
          </p:cNvSpPr>
          <p:nvPr/>
        </p:nvSpPr>
        <p:spPr bwMode="auto">
          <a:xfrm>
            <a:off x="2656632" y="4672732"/>
            <a:ext cx="457200" cy="457200"/>
          </a:xfrm>
          <a:custGeom>
            <a:avLst/>
            <a:gdLst/>
            <a:ahLst/>
            <a:cxnLst>
              <a:cxn ang="0">
                <a:pos x="0" y="0"/>
              </a:cxn>
              <a:cxn ang="0">
                <a:pos x="0" y="288"/>
              </a:cxn>
              <a:cxn ang="0">
                <a:pos x="288" y="288"/>
              </a:cxn>
            </a:cxnLst>
            <a:rect l="0" t="0" r="r" b="b"/>
            <a:pathLst>
              <a:path w="288" h="288">
                <a:moveTo>
                  <a:pt x="0" y="0"/>
                </a:moveTo>
                <a:lnTo>
                  <a:pt x="0" y="288"/>
                </a:lnTo>
                <a:lnTo>
                  <a:pt x="288" y="288"/>
                </a:lnTo>
              </a:path>
            </a:pathLst>
          </a:custGeom>
          <a:noFill/>
          <a:ln w="9525">
            <a:solidFill>
              <a:schemeClr val="tx1"/>
            </a:solidFill>
            <a:round/>
            <a:headEnd type="triangle" w="med" len="med"/>
            <a:tailEnd type="triangle" w="med" len="med"/>
          </a:ln>
          <a:effectLst/>
        </p:spPr>
        <p:txBody>
          <a:bodyPr/>
          <a:lstStyle/>
          <a:p>
            <a:endParaRPr lang="da-DK"/>
          </a:p>
        </p:txBody>
      </p:sp>
      <p:sp>
        <p:nvSpPr>
          <p:cNvPr id="20" name="Text Box 20"/>
          <p:cNvSpPr txBox="1">
            <a:spLocks noChangeArrowheads="1"/>
          </p:cNvSpPr>
          <p:nvPr/>
        </p:nvSpPr>
        <p:spPr bwMode="auto">
          <a:xfrm>
            <a:off x="2501057" y="4353645"/>
            <a:ext cx="869950" cy="915987"/>
          </a:xfrm>
          <a:prstGeom prst="rect">
            <a:avLst/>
          </a:prstGeom>
          <a:noFill/>
          <a:ln w="9525">
            <a:noFill/>
            <a:miter lim="800000"/>
            <a:headEnd/>
            <a:tailEnd/>
          </a:ln>
          <a:effectLst/>
        </p:spPr>
        <p:txBody>
          <a:bodyPr wrap="none">
            <a:spAutoFit/>
          </a:bodyPr>
          <a:lstStyle/>
          <a:p>
            <a:r>
              <a:rPr lang="en-GB" sz="1800" smtClean="0">
                <a:solidFill>
                  <a:srgbClr val="FFFFFF"/>
                </a:solidFill>
                <a:latin typeface="Arial"/>
              </a:rPr>
              <a:t>K</a:t>
            </a:r>
          </a:p>
          <a:p>
            <a:endParaRPr lang="en-GB" sz="1800" smtClean="0">
              <a:solidFill>
                <a:srgbClr val="FFFFFF"/>
              </a:solidFill>
              <a:latin typeface="Arial"/>
            </a:endParaRPr>
          </a:p>
          <a:p>
            <a:r>
              <a:rPr lang="en-GB" sz="1800" smtClean="0">
                <a:solidFill>
                  <a:srgbClr val="FFFFFF"/>
                </a:solidFill>
                <a:latin typeface="Arial"/>
              </a:rPr>
              <a:t>         J</a:t>
            </a:r>
            <a:endParaRPr lang="en-GB" sz="1800">
              <a:solidFill>
                <a:srgbClr val="FFFFFF"/>
              </a:solidFill>
              <a:latin typeface="Arial"/>
            </a:endParaRPr>
          </a:p>
        </p:txBody>
      </p:sp>
      <p:sp>
        <p:nvSpPr>
          <p:cNvPr id="21" name="Freeform 21"/>
          <p:cNvSpPr>
            <a:spLocks/>
          </p:cNvSpPr>
          <p:nvPr/>
        </p:nvSpPr>
        <p:spPr bwMode="auto">
          <a:xfrm>
            <a:off x="6365032" y="6044332"/>
            <a:ext cx="660400" cy="103188"/>
          </a:xfrm>
          <a:custGeom>
            <a:avLst/>
            <a:gdLst/>
            <a:ahLst/>
            <a:cxnLst>
              <a:cxn ang="0">
                <a:pos x="0" y="0"/>
              </a:cxn>
              <a:cxn ang="0">
                <a:pos x="1016" y="0"/>
              </a:cxn>
            </a:cxnLst>
            <a:rect l="0" t="0" r="r" b="b"/>
            <a:pathLst>
              <a:path w="1016" h="1">
                <a:moveTo>
                  <a:pt x="0" y="0"/>
                </a:moveTo>
                <a:lnTo>
                  <a:pt x="1016" y="0"/>
                </a:lnTo>
              </a:path>
            </a:pathLst>
          </a:custGeom>
          <a:noFill/>
          <a:ln w="28575">
            <a:solidFill>
              <a:schemeClr val="accent2"/>
            </a:solidFill>
            <a:round/>
            <a:headEnd type="none" w="med" len="med"/>
            <a:tailEnd type="triangle" w="med" len="med"/>
          </a:ln>
          <a:effectLst/>
        </p:spPr>
        <p:txBody>
          <a:bodyPr/>
          <a:lstStyle/>
          <a:p>
            <a:endParaRPr lang="da-DK"/>
          </a:p>
        </p:txBody>
      </p:sp>
      <p:sp>
        <p:nvSpPr>
          <p:cNvPr id="22" name="Rectangle 22"/>
          <p:cNvSpPr>
            <a:spLocks noChangeArrowheads="1"/>
          </p:cNvSpPr>
          <p:nvPr/>
        </p:nvSpPr>
        <p:spPr bwMode="auto">
          <a:xfrm>
            <a:off x="7050832" y="5904632"/>
            <a:ext cx="1447800" cy="30480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accent6"/>
                </a:solidFill>
                <a:latin typeface="Arial" charset="0"/>
              </a:rPr>
              <a:t>DFS2 Grid File</a:t>
            </a:r>
          </a:p>
        </p:txBody>
      </p:sp>
      <p:sp>
        <p:nvSpPr>
          <p:cNvPr id="23" name="Rectangle 23"/>
          <p:cNvSpPr>
            <a:spLocks noChangeArrowheads="1"/>
          </p:cNvSpPr>
          <p:nvPr/>
        </p:nvSpPr>
        <p:spPr bwMode="auto">
          <a:xfrm flipV="1">
            <a:off x="5095032" y="5879232"/>
            <a:ext cx="1282700" cy="393700"/>
          </a:xfrm>
          <a:prstGeom prst="rect">
            <a:avLst/>
          </a:prstGeom>
          <a:noFill/>
          <a:ln w="28575">
            <a:solidFill>
              <a:schemeClr val="accent2"/>
            </a:solidFill>
            <a:miter lim="800000"/>
            <a:headEnd/>
            <a:tailEnd/>
          </a:ln>
          <a:effectLst/>
        </p:spPr>
        <p:txBody>
          <a:bodyPr wrap="none" anchor="ctr"/>
          <a:lstStyle/>
          <a:p>
            <a:endParaRPr lang="da-DK"/>
          </a:p>
        </p:txBody>
      </p:sp>
      <p:sp>
        <p:nvSpPr>
          <p:cNvPr id="24" name="Footer Placeholder 2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832111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Type and Items to Map</a:t>
            </a:r>
          </a:p>
          <a:p>
            <a:pPr marL="0" indent="0">
              <a:buNone/>
            </a:pPr>
            <a:endParaRPr lang="en-GB" dirty="0"/>
          </a:p>
        </p:txBody>
      </p:sp>
      <p:pic>
        <p:nvPicPr>
          <p:cNvPr id="4" name="Picture 2"/>
          <p:cNvPicPr>
            <a:picLocks noChangeAspect="1" noChangeArrowheads="1"/>
          </p:cNvPicPr>
          <p:nvPr/>
        </p:nvPicPr>
        <p:blipFill>
          <a:blip r:embed="rId2"/>
          <a:srcRect l="23625" t="31039" r="28055" b="62573"/>
          <a:stretch>
            <a:fillRect/>
          </a:stretch>
        </p:blipFill>
        <p:spPr bwMode="auto">
          <a:xfrm>
            <a:off x="1123950" y="4184353"/>
            <a:ext cx="7397750" cy="733425"/>
          </a:xfrm>
          <a:prstGeom prst="rect">
            <a:avLst/>
          </a:prstGeom>
          <a:noFill/>
          <a:ln w="9525">
            <a:noFill/>
            <a:miter lim="800000"/>
            <a:headEnd/>
            <a:tailEnd/>
          </a:ln>
          <a:effectLst/>
        </p:spPr>
      </p:pic>
      <p:sp>
        <p:nvSpPr>
          <p:cNvPr id="5" name="Rectangle 5"/>
          <p:cNvSpPr>
            <a:spLocks noChangeArrowheads="1"/>
          </p:cNvSpPr>
          <p:nvPr/>
        </p:nvSpPr>
        <p:spPr bwMode="auto">
          <a:xfrm>
            <a:off x="4991100" y="2276872"/>
            <a:ext cx="2173188" cy="1815882"/>
          </a:xfrm>
          <a:prstGeom prst="rect">
            <a:avLst/>
          </a:prstGeom>
          <a:noFill/>
          <a:ln w="12700">
            <a:noFill/>
            <a:miter lim="800000"/>
            <a:headEnd type="none" w="sm" len="sm"/>
            <a:tailEnd type="none" w="sm" len="sm"/>
          </a:ln>
          <a:effectLst/>
        </p:spPr>
        <p:txBody>
          <a:bodyPr wrap="square">
            <a:spAutoFit/>
          </a:bodyPr>
          <a:lstStyle/>
          <a:p>
            <a:pPr defTabSz="762000" eaLnBrk="0" hangingPunct="0"/>
            <a:r>
              <a:rPr lang="en-US" sz="1600" b="1" dirty="0">
                <a:solidFill>
                  <a:srgbClr val="FFFFFF"/>
                </a:solidFill>
                <a:latin typeface="Arial" charset="0"/>
              </a:rPr>
              <a:t>Item:</a:t>
            </a:r>
          </a:p>
          <a:p>
            <a:pPr defTabSz="762000" eaLnBrk="0" hangingPunct="0">
              <a:buFontTx/>
              <a:buChar char="-"/>
            </a:pPr>
            <a:r>
              <a:rPr lang="en-US" sz="1600" b="1" dirty="0">
                <a:solidFill>
                  <a:srgbClr val="FFFFFF"/>
                </a:solidFill>
                <a:latin typeface="Arial" charset="0"/>
              </a:rPr>
              <a:t> Water level</a:t>
            </a:r>
          </a:p>
          <a:p>
            <a:pPr defTabSz="762000" eaLnBrk="0" hangingPunct="0">
              <a:buFontTx/>
              <a:buChar char="-"/>
            </a:pPr>
            <a:r>
              <a:rPr lang="en-US" sz="1600" b="1" dirty="0">
                <a:solidFill>
                  <a:srgbClr val="FFFFFF"/>
                </a:solidFill>
                <a:latin typeface="Arial" charset="0"/>
              </a:rPr>
              <a:t> Water depth</a:t>
            </a:r>
          </a:p>
          <a:p>
            <a:pPr defTabSz="762000" eaLnBrk="0" hangingPunct="0">
              <a:buFontTx/>
              <a:buChar char="-"/>
            </a:pPr>
            <a:r>
              <a:rPr lang="en-US" sz="1600" b="1" dirty="0">
                <a:solidFill>
                  <a:srgbClr val="FFFFFF"/>
                </a:solidFill>
                <a:latin typeface="Arial" charset="0"/>
              </a:rPr>
              <a:t> Velocity</a:t>
            </a:r>
          </a:p>
          <a:p>
            <a:pPr defTabSz="762000" eaLnBrk="0" hangingPunct="0">
              <a:buFontTx/>
              <a:buChar char="-"/>
            </a:pPr>
            <a:r>
              <a:rPr lang="en-US" sz="1600" b="1" dirty="0">
                <a:solidFill>
                  <a:srgbClr val="FFFFFF"/>
                </a:solidFill>
                <a:latin typeface="Arial" charset="0"/>
              </a:rPr>
              <a:t> Velocity * Depth</a:t>
            </a:r>
          </a:p>
          <a:p>
            <a:pPr defTabSz="762000" eaLnBrk="0" hangingPunct="0">
              <a:buFontTx/>
              <a:buChar char="-"/>
            </a:pPr>
            <a:r>
              <a:rPr lang="en-US" sz="1600" b="1" dirty="0">
                <a:solidFill>
                  <a:srgbClr val="FFFFFF"/>
                </a:solidFill>
                <a:latin typeface="Arial" charset="0"/>
              </a:rPr>
              <a:t> AD component</a:t>
            </a:r>
          </a:p>
          <a:p>
            <a:pPr defTabSz="762000" eaLnBrk="0" hangingPunct="0">
              <a:buFontTx/>
              <a:buChar char="-"/>
            </a:pPr>
            <a:r>
              <a:rPr lang="en-US" sz="1600" b="1" dirty="0">
                <a:solidFill>
                  <a:srgbClr val="FFFFFF"/>
                </a:solidFill>
                <a:latin typeface="Arial" charset="0"/>
              </a:rPr>
              <a:t> DEM</a:t>
            </a:r>
          </a:p>
        </p:txBody>
      </p:sp>
      <p:sp>
        <p:nvSpPr>
          <p:cNvPr id="6" name="Rectangle 6"/>
          <p:cNvSpPr>
            <a:spLocks noChangeArrowheads="1"/>
          </p:cNvSpPr>
          <p:nvPr/>
        </p:nvSpPr>
        <p:spPr bwMode="auto">
          <a:xfrm>
            <a:off x="2920999" y="1772816"/>
            <a:ext cx="1901825" cy="830997"/>
          </a:xfrm>
          <a:prstGeom prst="rect">
            <a:avLst/>
          </a:prstGeom>
          <a:noFill/>
          <a:ln w="12700">
            <a:noFill/>
            <a:miter lim="800000"/>
            <a:headEnd type="none" w="sm" len="sm"/>
            <a:tailEnd type="none" w="sm" len="sm"/>
          </a:ln>
          <a:effectLst/>
        </p:spPr>
        <p:txBody>
          <a:bodyPr wrap="square">
            <a:spAutoFit/>
          </a:bodyPr>
          <a:lstStyle/>
          <a:p>
            <a:pPr defTabSz="762000" eaLnBrk="0" hangingPunct="0"/>
            <a:r>
              <a:rPr lang="en-US" sz="1600" b="1" dirty="0">
                <a:solidFill>
                  <a:srgbClr val="FFFFFF"/>
                </a:solidFill>
                <a:latin typeface="Arial" charset="0"/>
              </a:rPr>
              <a:t>Type:</a:t>
            </a:r>
          </a:p>
          <a:p>
            <a:pPr defTabSz="762000" eaLnBrk="0" hangingPunct="0">
              <a:buFontTx/>
              <a:buChar char="-"/>
            </a:pPr>
            <a:r>
              <a:rPr lang="en-US" sz="1600" b="1" dirty="0">
                <a:solidFill>
                  <a:srgbClr val="FFFFFF"/>
                </a:solidFill>
                <a:latin typeface="Arial" charset="0"/>
              </a:rPr>
              <a:t> Static (Max/Min)</a:t>
            </a:r>
          </a:p>
          <a:p>
            <a:pPr defTabSz="762000" eaLnBrk="0" hangingPunct="0">
              <a:buFontTx/>
              <a:buChar char="-"/>
            </a:pPr>
            <a:r>
              <a:rPr lang="en-US" sz="1600" b="1" dirty="0">
                <a:solidFill>
                  <a:srgbClr val="FFFFFF"/>
                </a:solidFill>
                <a:latin typeface="Arial" charset="0"/>
              </a:rPr>
              <a:t> Dynamic</a:t>
            </a:r>
          </a:p>
        </p:txBody>
      </p:sp>
      <p:sp>
        <p:nvSpPr>
          <p:cNvPr id="7" name="Rectangle 7"/>
          <p:cNvSpPr>
            <a:spLocks noChangeArrowheads="1"/>
          </p:cNvSpPr>
          <p:nvPr/>
        </p:nvSpPr>
        <p:spPr bwMode="auto">
          <a:xfrm>
            <a:off x="4864100" y="5582940"/>
            <a:ext cx="1651000" cy="830997"/>
          </a:xfrm>
          <a:prstGeom prst="rect">
            <a:avLst/>
          </a:prstGeom>
          <a:noFill/>
          <a:ln w="12700">
            <a:noFill/>
            <a:miter lim="800000"/>
            <a:headEnd type="none" w="sm" len="sm"/>
            <a:tailEnd type="none" w="sm" len="sm"/>
          </a:ln>
          <a:effectLst/>
        </p:spPr>
        <p:txBody>
          <a:bodyPr>
            <a:spAutoFit/>
          </a:bodyPr>
          <a:lstStyle/>
          <a:p>
            <a:pPr defTabSz="762000" eaLnBrk="0" hangingPunct="0"/>
            <a:r>
              <a:rPr lang="en-US" sz="1600" b="1">
                <a:solidFill>
                  <a:srgbClr val="FFFFFF"/>
                </a:solidFill>
                <a:latin typeface="Arial" charset="0"/>
              </a:rPr>
              <a:t>Component only used for AD</a:t>
            </a:r>
          </a:p>
        </p:txBody>
      </p:sp>
      <p:sp>
        <p:nvSpPr>
          <p:cNvPr id="8" name="Freeform 8"/>
          <p:cNvSpPr>
            <a:spLocks/>
          </p:cNvSpPr>
          <p:nvPr/>
        </p:nvSpPr>
        <p:spPr bwMode="auto">
          <a:xfrm flipH="1">
            <a:off x="6502400" y="4528840"/>
            <a:ext cx="533400" cy="1206500"/>
          </a:xfrm>
          <a:custGeom>
            <a:avLst/>
            <a:gdLst/>
            <a:ahLst/>
            <a:cxnLst>
              <a:cxn ang="0">
                <a:pos x="0" y="0"/>
              </a:cxn>
              <a:cxn ang="0">
                <a:pos x="0" y="760"/>
              </a:cxn>
              <a:cxn ang="0">
                <a:pos x="328" y="760"/>
              </a:cxn>
            </a:cxnLst>
            <a:rect l="0" t="0" r="r" b="b"/>
            <a:pathLst>
              <a:path w="328" h="760">
                <a:moveTo>
                  <a:pt x="0" y="0"/>
                </a:moveTo>
                <a:lnTo>
                  <a:pt x="0" y="760"/>
                </a:lnTo>
                <a:lnTo>
                  <a:pt x="328" y="760"/>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9" name="Freeform 9"/>
          <p:cNvSpPr>
            <a:spLocks/>
          </p:cNvSpPr>
          <p:nvPr/>
        </p:nvSpPr>
        <p:spPr bwMode="auto">
          <a:xfrm rot="10800000" flipH="1">
            <a:off x="2374900" y="1916832"/>
            <a:ext cx="533400" cy="2408808"/>
          </a:xfrm>
          <a:custGeom>
            <a:avLst/>
            <a:gdLst/>
            <a:ahLst/>
            <a:cxnLst>
              <a:cxn ang="0">
                <a:pos x="0" y="0"/>
              </a:cxn>
              <a:cxn ang="0">
                <a:pos x="0" y="760"/>
              </a:cxn>
              <a:cxn ang="0">
                <a:pos x="328" y="760"/>
              </a:cxn>
            </a:cxnLst>
            <a:rect l="0" t="0" r="r" b="b"/>
            <a:pathLst>
              <a:path w="328" h="760">
                <a:moveTo>
                  <a:pt x="0" y="0"/>
                </a:moveTo>
                <a:lnTo>
                  <a:pt x="0" y="760"/>
                </a:lnTo>
                <a:lnTo>
                  <a:pt x="328" y="760"/>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10" name="Freeform 10"/>
          <p:cNvSpPr>
            <a:spLocks/>
          </p:cNvSpPr>
          <p:nvPr/>
        </p:nvSpPr>
        <p:spPr bwMode="auto">
          <a:xfrm rot="10800000" flipH="1">
            <a:off x="4432300" y="2420888"/>
            <a:ext cx="533400" cy="1892052"/>
          </a:xfrm>
          <a:custGeom>
            <a:avLst/>
            <a:gdLst/>
            <a:ahLst/>
            <a:cxnLst>
              <a:cxn ang="0">
                <a:pos x="0" y="0"/>
              </a:cxn>
              <a:cxn ang="0">
                <a:pos x="0" y="760"/>
              </a:cxn>
              <a:cxn ang="0">
                <a:pos x="328" y="760"/>
              </a:cxn>
            </a:cxnLst>
            <a:rect l="0" t="0" r="r" b="b"/>
            <a:pathLst>
              <a:path w="328" h="760">
                <a:moveTo>
                  <a:pt x="0" y="0"/>
                </a:moveTo>
                <a:lnTo>
                  <a:pt x="0" y="760"/>
                </a:lnTo>
                <a:lnTo>
                  <a:pt x="328" y="760"/>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11" name="Footer Placeholder 1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706168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Temporal Settings (Dynamic Items Only)</a:t>
            </a:r>
          </a:p>
          <a:p>
            <a:pPr marL="0" indent="0">
              <a:buNone/>
            </a:pPr>
            <a:endParaRPr lang="en-GB" dirty="0"/>
          </a:p>
        </p:txBody>
      </p:sp>
      <p:pic>
        <p:nvPicPr>
          <p:cNvPr id="4" name="Picture 2"/>
          <p:cNvPicPr>
            <a:picLocks noChangeAspect="1" noChangeArrowheads="1"/>
          </p:cNvPicPr>
          <p:nvPr/>
        </p:nvPicPr>
        <p:blipFill>
          <a:blip r:embed="rId2"/>
          <a:srcRect l="23625" t="31039" r="28055" b="62573"/>
          <a:stretch>
            <a:fillRect/>
          </a:stretch>
        </p:blipFill>
        <p:spPr bwMode="auto">
          <a:xfrm>
            <a:off x="1163638" y="4341813"/>
            <a:ext cx="7275512" cy="720725"/>
          </a:xfrm>
          <a:prstGeom prst="rect">
            <a:avLst/>
          </a:prstGeom>
          <a:noFill/>
          <a:ln w="9525">
            <a:noFill/>
            <a:miter lim="800000"/>
            <a:headEnd/>
            <a:tailEnd/>
          </a:ln>
          <a:effectLst/>
        </p:spPr>
      </p:pic>
      <p:sp>
        <p:nvSpPr>
          <p:cNvPr id="5" name="Rectangle 5"/>
          <p:cNvSpPr>
            <a:spLocks noChangeArrowheads="1"/>
          </p:cNvSpPr>
          <p:nvPr/>
        </p:nvSpPr>
        <p:spPr bwMode="auto">
          <a:xfrm>
            <a:off x="2921000" y="1844824"/>
            <a:ext cx="1939032" cy="830997"/>
          </a:xfrm>
          <a:prstGeom prst="rect">
            <a:avLst/>
          </a:prstGeom>
          <a:noFill/>
          <a:ln w="12700">
            <a:noFill/>
            <a:miter lim="800000"/>
            <a:headEnd type="none" w="sm" len="sm"/>
            <a:tailEnd type="none" w="sm" len="sm"/>
          </a:ln>
          <a:effectLst/>
        </p:spPr>
        <p:txBody>
          <a:bodyPr wrap="square">
            <a:spAutoFit/>
          </a:bodyPr>
          <a:lstStyle/>
          <a:p>
            <a:pPr defTabSz="762000" eaLnBrk="0" hangingPunct="0"/>
            <a:r>
              <a:rPr lang="en-US" sz="1600" b="1" dirty="0">
                <a:solidFill>
                  <a:srgbClr val="FFFFFF"/>
                </a:solidFill>
                <a:latin typeface="Arial" charset="0"/>
              </a:rPr>
              <a:t>Multiple of the Time Step in MIKE11</a:t>
            </a:r>
          </a:p>
        </p:txBody>
      </p:sp>
      <p:sp>
        <p:nvSpPr>
          <p:cNvPr id="6" name="Freeform 6"/>
          <p:cNvSpPr>
            <a:spLocks/>
          </p:cNvSpPr>
          <p:nvPr/>
        </p:nvSpPr>
        <p:spPr bwMode="auto">
          <a:xfrm rot="10800000" flipH="1">
            <a:off x="2374900" y="2247900"/>
            <a:ext cx="533400" cy="2222500"/>
          </a:xfrm>
          <a:custGeom>
            <a:avLst/>
            <a:gdLst/>
            <a:ahLst/>
            <a:cxnLst>
              <a:cxn ang="0">
                <a:pos x="0" y="0"/>
              </a:cxn>
              <a:cxn ang="0">
                <a:pos x="0" y="760"/>
              </a:cxn>
              <a:cxn ang="0">
                <a:pos x="328" y="760"/>
              </a:cxn>
            </a:cxnLst>
            <a:rect l="0" t="0" r="r" b="b"/>
            <a:pathLst>
              <a:path w="328" h="760">
                <a:moveTo>
                  <a:pt x="0" y="0"/>
                </a:moveTo>
                <a:lnTo>
                  <a:pt x="0" y="760"/>
                </a:lnTo>
                <a:lnTo>
                  <a:pt x="328" y="760"/>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7" name="Rectangle 7"/>
          <p:cNvSpPr>
            <a:spLocks noChangeArrowheads="1"/>
          </p:cNvSpPr>
          <p:nvPr/>
        </p:nvSpPr>
        <p:spPr bwMode="auto">
          <a:xfrm>
            <a:off x="4607024" y="2780928"/>
            <a:ext cx="1981200" cy="584775"/>
          </a:xfrm>
          <a:prstGeom prst="rect">
            <a:avLst/>
          </a:prstGeom>
          <a:noFill/>
          <a:ln w="12700">
            <a:noFill/>
            <a:miter lim="800000"/>
            <a:headEnd type="none" w="sm" len="sm"/>
            <a:tailEnd type="none" w="sm" len="sm"/>
          </a:ln>
          <a:effectLst/>
        </p:spPr>
        <p:txBody>
          <a:bodyPr wrap="square">
            <a:spAutoFit/>
          </a:bodyPr>
          <a:lstStyle/>
          <a:p>
            <a:pPr defTabSz="762000" eaLnBrk="0" hangingPunct="0"/>
            <a:r>
              <a:rPr lang="en-US" sz="1600" b="1" dirty="0">
                <a:solidFill>
                  <a:srgbClr val="FFFFFF"/>
                </a:solidFill>
                <a:latin typeface="Arial" charset="0"/>
              </a:rPr>
              <a:t>Full Period of Simulation</a:t>
            </a:r>
          </a:p>
        </p:txBody>
      </p:sp>
      <p:sp>
        <p:nvSpPr>
          <p:cNvPr id="8" name="Freeform 8"/>
          <p:cNvSpPr>
            <a:spLocks/>
          </p:cNvSpPr>
          <p:nvPr/>
        </p:nvSpPr>
        <p:spPr bwMode="auto">
          <a:xfrm rot="10800000" flipH="1">
            <a:off x="4114800" y="3048000"/>
            <a:ext cx="533400" cy="1422400"/>
          </a:xfrm>
          <a:custGeom>
            <a:avLst/>
            <a:gdLst/>
            <a:ahLst/>
            <a:cxnLst>
              <a:cxn ang="0">
                <a:pos x="0" y="0"/>
              </a:cxn>
              <a:cxn ang="0">
                <a:pos x="0" y="760"/>
              </a:cxn>
              <a:cxn ang="0">
                <a:pos x="328" y="760"/>
              </a:cxn>
            </a:cxnLst>
            <a:rect l="0" t="0" r="r" b="b"/>
            <a:pathLst>
              <a:path w="328" h="760">
                <a:moveTo>
                  <a:pt x="0" y="0"/>
                </a:moveTo>
                <a:lnTo>
                  <a:pt x="0" y="760"/>
                </a:lnTo>
                <a:lnTo>
                  <a:pt x="328" y="760"/>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9" name="Rectangle 9"/>
          <p:cNvSpPr>
            <a:spLocks noChangeArrowheads="1"/>
          </p:cNvSpPr>
          <p:nvPr/>
        </p:nvSpPr>
        <p:spPr bwMode="auto">
          <a:xfrm>
            <a:off x="4499992" y="5517232"/>
            <a:ext cx="1651000" cy="830997"/>
          </a:xfrm>
          <a:prstGeom prst="rect">
            <a:avLst/>
          </a:prstGeom>
          <a:noFill/>
          <a:ln w="12700">
            <a:noFill/>
            <a:miter lim="800000"/>
            <a:headEnd type="none" w="sm" len="sm"/>
            <a:tailEnd type="none" w="sm" len="sm"/>
          </a:ln>
          <a:effectLst/>
        </p:spPr>
        <p:txBody>
          <a:bodyPr>
            <a:spAutoFit/>
          </a:bodyPr>
          <a:lstStyle/>
          <a:p>
            <a:pPr defTabSz="762000" eaLnBrk="0" hangingPunct="0"/>
            <a:r>
              <a:rPr lang="en-US" sz="1600" b="1" dirty="0">
                <a:solidFill>
                  <a:srgbClr val="FFFFFF"/>
                </a:solidFill>
                <a:latin typeface="Arial" charset="0"/>
              </a:rPr>
              <a:t>Start and End Times for Part Simulation</a:t>
            </a:r>
          </a:p>
        </p:txBody>
      </p:sp>
      <p:sp>
        <p:nvSpPr>
          <p:cNvPr id="10" name="Freeform 10"/>
          <p:cNvSpPr>
            <a:spLocks/>
          </p:cNvSpPr>
          <p:nvPr/>
        </p:nvSpPr>
        <p:spPr bwMode="auto">
          <a:xfrm flipH="1">
            <a:off x="6134100" y="5029200"/>
            <a:ext cx="419100" cy="838200"/>
          </a:xfrm>
          <a:custGeom>
            <a:avLst/>
            <a:gdLst/>
            <a:ahLst/>
            <a:cxnLst>
              <a:cxn ang="0">
                <a:pos x="0" y="0"/>
              </a:cxn>
              <a:cxn ang="0">
                <a:pos x="0" y="760"/>
              </a:cxn>
              <a:cxn ang="0">
                <a:pos x="328" y="760"/>
              </a:cxn>
            </a:cxnLst>
            <a:rect l="0" t="0" r="r" b="b"/>
            <a:pathLst>
              <a:path w="328" h="760">
                <a:moveTo>
                  <a:pt x="0" y="0"/>
                </a:moveTo>
                <a:lnTo>
                  <a:pt x="0" y="760"/>
                </a:lnTo>
                <a:lnTo>
                  <a:pt x="328" y="760"/>
                </a:lnTo>
              </a:path>
            </a:pathLst>
          </a:custGeom>
          <a:noFill/>
          <a:ln w="28575">
            <a:solidFill>
              <a:schemeClr val="accent2"/>
            </a:solidFill>
            <a:round/>
            <a:headEnd type="none" w="med" len="med"/>
            <a:tailEnd type="triangle" w="med" len="med"/>
          </a:ln>
          <a:effectLst/>
        </p:spPr>
        <p:txBody>
          <a:bodyPr/>
          <a:lstStyle/>
          <a:p>
            <a:endParaRPr lang="da-DK" sz="1600"/>
          </a:p>
        </p:txBody>
      </p:sp>
      <p:sp>
        <p:nvSpPr>
          <p:cNvPr id="11" name="Footer Placeholder 1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832111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DEM Input Data Options</a:t>
            </a:r>
          </a:p>
          <a:p>
            <a:pPr marL="0" indent="0">
              <a:buNone/>
            </a:pPr>
            <a:endParaRPr lang="en-GB" dirty="0"/>
          </a:p>
        </p:txBody>
      </p:sp>
      <p:pic>
        <p:nvPicPr>
          <p:cNvPr id="4" name="Picture 2"/>
          <p:cNvPicPr>
            <a:picLocks noChangeAspect="1" noChangeArrowheads="1"/>
          </p:cNvPicPr>
          <p:nvPr/>
        </p:nvPicPr>
        <p:blipFill>
          <a:blip r:embed="rId2"/>
          <a:srcRect l="22148" t="49762" r="26947" b="14781"/>
          <a:stretch>
            <a:fillRect/>
          </a:stretch>
        </p:blipFill>
        <p:spPr bwMode="auto">
          <a:xfrm>
            <a:off x="600397" y="1844824"/>
            <a:ext cx="4964112" cy="2589213"/>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l="25839" t="17227" r="18457" b="36914"/>
          <a:stretch>
            <a:fillRect/>
          </a:stretch>
        </p:blipFill>
        <p:spPr bwMode="auto">
          <a:xfrm>
            <a:off x="3861122" y="3360887"/>
            <a:ext cx="4959350" cy="3062287"/>
          </a:xfrm>
          <a:prstGeom prst="rect">
            <a:avLst/>
          </a:prstGeom>
          <a:noFill/>
          <a:ln w="9525">
            <a:noFill/>
            <a:miter lim="800000"/>
            <a:headEnd/>
            <a:tailEnd/>
          </a:ln>
          <a:effectLst/>
        </p:spPr>
      </p:pic>
      <p:sp>
        <p:nvSpPr>
          <p:cNvPr id="6" name="Oval 6"/>
          <p:cNvSpPr>
            <a:spLocks noChangeArrowheads="1"/>
          </p:cNvSpPr>
          <p:nvPr/>
        </p:nvSpPr>
        <p:spPr bwMode="auto">
          <a:xfrm>
            <a:off x="6555109" y="3651399"/>
            <a:ext cx="1574800" cy="1574800"/>
          </a:xfrm>
          <a:prstGeom prst="ellipse">
            <a:avLst/>
          </a:prstGeom>
          <a:noFill/>
          <a:ln w="28575">
            <a:solidFill>
              <a:schemeClr val="accent2"/>
            </a:solidFill>
            <a:round/>
            <a:headEnd/>
            <a:tailEnd/>
          </a:ln>
          <a:effectLst/>
        </p:spPr>
        <p:txBody>
          <a:bodyPr wrap="none" anchor="ctr"/>
          <a:lstStyle/>
          <a:p>
            <a:endParaRPr lang="da-DK"/>
          </a:p>
        </p:txBody>
      </p:sp>
      <p:sp>
        <p:nvSpPr>
          <p:cNvPr id="7" name="Freeform 7"/>
          <p:cNvSpPr>
            <a:spLocks/>
          </p:cNvSpPr>
          <p:nvPr/>
        </p:nvSpPr>
        <p:spPr bwMode="auto">
          <a:xfrm>
            <a:off x="3900809" y="2521099"/>
            <a:ext cx="3429000" cy="1117600"/>
          </a:xfrm>
          <a:custGeom>
            <a:avLst/>
            <a:gdLst/>
            <a:ahLst/>
            <a:cxnLst>
              <a:cxn ang="0">
                <a:pos x="0" y="0"/>
              </a:cxn>
              <a:cxn ang="0">
                <a:pos x="2160" y="0"/>
              </a:cxn>
              <a:cxn ang="0">
                <a:pos x="2160" y="704"/>
              </a:cxn>
            </a:cxnLst>
            <a:rect l="0" t="0" r="r" b="b"/>
            <a:pathLst>
              <a:path w="2160" h="704">
                <a:moveTo>
                  <a:pt x="0" y="0"/>
                </a:moveTo>
                <a:lnTo>
                  <a:pt x="2160" y="0"/>
                </a:lnTo>
                <a:lnTo>
                  <a:pt x="2160" y="704"/>
                </a:lnTo>
              </a:path>
            </a:pathLst>
          </a:custGeom>
          <a:noFill/>
          <a:ln w="28575">
            <a:solidFill>
              <a:schemeClr val="accent2"/>
            </a:solidFill>
            <a:round/>
            <a:headEnd type="triangle" w="med" len="med"/>
            <a:tailEnd type="none" w="med" len="med"/>
          </a:ln>
          <a:effectLst/>
        </p:spPr>
        <p:txBody>
          <a:bodyPr/>
          <a:lstStyle/>
          <a:p>
            <a:endParaRPr lang="da-DK"/>
          </a:p>
        </p:txBody>
      </p:sp>
      <p:sp>
        <p:nvSpPr>
          <p:cNvPr id="8" name="Text Box 8"/>
          <p:cNvSpPr txBox="1">
            <a:spLocks noChangeArrowheads="1"/>
          </p:cNvSpPr>
          <p:nvPr/>
        </p:nvSpPr>
        <p:spPr bwMode="auto">
          <a:xfrm>
            <a:off x="567059" y="5543699"/>
            <a:ext cx="2119313" cy="641350"/>
          </a:xfrm>
          <a:prstGeom prst="rect">
            <a:avLst/>
          </a:prstGeom>
          <a:noFill/>
          <a:ln w="9525">
            <a:noFill/>
            <a:miter lim="800000"/>
            <a:headEnd/>
            <a:tailEnd/>
          </a:ln>
          <a:effectLst/>
        </p:spPr>
        <p:txBody>
          <a:bodyPr>
            <a:spAutoFit/>
          </a:bodyPr>
          <a:lstStyle/>
          <a:p>
            <a:r>
              <a:rPr lang="en-GB" sz="1800" smtClean="0">
                <a:solidFill>
                  <a:schemeClr val="accent1"/>
                </a:solidFill>
                <a:latin typeface="Arial"/>
              </a:rPr>
              <a:t>Use 2D </a:t>
            </a:r>
            <a:r>
              <a:rPr lang="en-GB" sz="1800" dirty="0" smtClean="0">
                <a:solidFill>
                  <a:schemeClr val="accent1"/>
                </a:solidFill>
                <a:latin typeface="Arial"/>
              </a:rPr>
              <a:t>Data to Refine Mapping</a:t>
            </a:r>
            <a:endParaRPr lang="en-GB" sz="1800" dirty="0">
              <a:solidFill>
                <a:schemeClr val="accent1"/>
              </a:solidFill>
              <a:latin typeface="Arial"/>
            </a:endParaRPr>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832111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1D FLOOD MAPPING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DEM Output Options</a:t>
            </a:r>
          </a:p>
          <a:p>
            <a:endParaRPr lang="en-GB" dirty="0"/>
          </a:p>
        </p:txBody>
      </p:sp>
      <p:pic>
        <p:nvPicPr>
          <p:cNvPr id="4" name="Picture 4"/>
          <p:cNvPicPr>
            <a:picLocks noChangeAspect="1" noChangeArrowheads="1"/>
          </p:cNvPicPr>
          <p:nvPr/>
        </p:nvPicPr>
        <p:blipFill>
          <a:blip r:embed="rId3"/>
          <a:srcRect l="18457" t="34453" r="33223" b="34453"/>
          <a:stretch>
            <a:fillRect/>
          </a:stretch>
        </p:blipFill>
        <p:spPr bwMode="auto">
          <a:xfrm>
            <a:off x="4108772" y="4250456"/>
            <a:ext cx="4711700" cy="2274888"/>
          </a:xfrm>
          <a:prstGeom prst="rect">
            <a:avLst/>
          </a:prstGeom>
          <a:noFill/>
          <a:ln w="9525">
            <a:noFill/>
            <a:miter lim="800000"/>
            <a:headEnd/>
            <a:tailEnd/>
          </a:ln>
          <a:effectLst/>
        </p:spPr>
      </p:pic>
      <p:pic>
        <p:nvPicPr>
          <p:cNvPr id="5" name="Snake3D.avi">
            <a:hlinkClick r:id="" action="ppaction://media"/>
          </p:cNvPr>
          <p:cNvPicPr>
            <a:picLocks noRot="1" noChangeAspect="1" noChangeArrowheads="1"/>
          </p:cNvPicPr>
          <p:nvPr>
            <a:videoFile r:link="rId1"/>
          </p:nvPr>
        </p:nvPicPr>
        <p:blipFill>
          <a:blip r:embed="rId4"/>
          <a:stretch>
            <a:fillRect/>
          </a:stretch>
        </p:blipFill>
        <p:spPr>
          <a:xfrm>
            <a:off x="5124400" y="1647056"/>
            <a:ext cx="3048000" cy="2286000"/>
          </a:xfrm>
          <a:prstGeom prst="rect">
            <a:avLst/>
          </a:prstGeom>
          <a:noFill/>
          <a:ln/>
        </p:spPr>
      </p:pic>
      <p:sp>
        <p:nvSpPr>
          <p:cNvPr id="6" name="Rectangle 6"/>
          <p:cNvSpPr>
            <a:spLocks noChangeArrowheads="1"/>
          </p:cNvSpPr>
          <p:nvPr/>
        </p:nvSpPr>
        <p:spPr bwMode="auto">
          <a:xfrm>
            <a:off x="539552" y="2118890"/>
            <a:ext cx="5384800" cy="3970318"/>
          </a:xfrm>
          <a:prstGeom prst="rect">
            <a:avLst/>
          </a:prstGeom>
          <a:noFill/>
          <a:ln w="9525">
            <a:noFill/>
            <a:miter lim="800000"/>
            <a:headEnd/>
            <a:tailEnd/>
          </a:ln>
          <a:effectLst/>
        </p:spPr>
        <p:txBody>
          <a:bodyPr>
            <a:spAutoFit/>
          </a:bodyPr>
          <a:lstStyle/>
          <a:p>
            <a:r>
              <a:rPr lang="en-US" sz="1800" dirty="0">
                <a:solidFill>
                  <a:srgbClr val="FFFFFF"/>
                </a:solidFill>
                <a:latin typeface="Arial" charset="0"/>
              </a:rPr>
              <a:t>DEM </a:t>
            </a:r>
            <a:r>
              <a:rPr lang="en-US" sz="1800" dirty="0" smtClean="0">
                <a:solidFill>
                  <a:srgbClr val="FFFFFF"/>
                </a:solidFill>
                <a:latin typeface="Arial" charset="0"/>
              </a:rPr>
              <a:t>type </a:t>
            </a:r>
            <a:r>
              <a:rPr lang="en-US" sz="1800" dirty="0">
                <a:solidFill>
                  <a:srgbClr val="FFFFFF"/>
                </a:solidFill>
                <a:latin typeface="Arial" charset="0"/>
              </a:rPr>
              <a:t>can be </a:t>
            </a:r>
            <a:r>
              <a:rPr lang="en-US" sz="1800" dirty="0" smtClean="0">
                <a:solidFill>
                  <a:srgbClr val="FFFFFF"/>
                </a:solidFill>
                <a:latin typeface="Arial" charset="0"/>
              </a:rPr>
              <a:t>used to </a:t>
            </a:r>
            <a:r>
              <a:rPr lang="en-US" sz="1800" dirty="0">
                <a:solidFill>
                  <a:srgbClr val="FFFFFF"/>
                </a:solidFill>
                <a:latin typeface="Arial" charset="0"/>
              </a:rPr>
              <a:t>make a </a:t>
            </a:r>
            <a:r>
              <a:rPr lang="en-US" sz="1800" dirty="0" smtClean="0">
                <a:solidFill>
                  <a:srgbClr val="FFFFFF"/>
                </a:solidFill>
                <a:latin typeface="Arial" charset="0"/>
              </a:rPr>
              <a:t>grid </a:t>
            </a:r>
            <a:br>
              <a:rPr lang="en-US" sz="1800" dirty="0" smtClean="0">
                <a:solidFill>
                  <a:srgbClr val="FFFFFF"/>
                </a:solidFill>
                <a:latin typeface="Arial" charset="0"/>
              </a:rPr>
            </a:br>
            <a:r>
              <a:rPr lang="en-US" sz="1800" dirty="0" smtClean="0">
                <a:solidFill>
                  <a:srgbClr val="FFFFFF"/>
                </a:solidFill>
                <a:latin typeface="Arial" charset="0"/>
              </a:rPr>
              <a:t>of the channel geometry</a:t>
            </a:r>
            <a:r>
              <a:rPr lang="en-US" sz="1800" dirty="0">
                <a:solidFill>
                  <a:srgbClr val="FFFFFF"/>
                </a:solidFill>
                <a:latin typeface="Arial" charset="0"/>
              </a:rPr>
              <a:t>:</a:t>
            </a:r>
          </a:p>
          <a:p>
            <a:endParaRPr lang="en-US"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Channel </a:t>
            </a:r>
            <a:r>
              <a:rPr lang="en-US" sz="1800" dirty="0" smtClean="0">
                <a:solidFill>
                  <a:srgbClr val="FFFFFF"/>
                </a:solidFill>
                <a:latin typeface="Arial" charset="0"/>
              </a:rPr>
              <a:t>only </a:t>
            </a:r>
            <a:r>
              <a:rPr lang="en-US" sz="1800" dirty="0">
                <a:solidFill>
                  <a:srgbClr val="FFFFFF"/>
                </a:solidFill>
                <a:latin typeface="Arial" charset="0"/>
              </a:rPr>
              <a:t>(Recommended)</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Inserted </a:t>
            </a:r>
            <a:r>
              <a:rPr lang="en-US" sz="1800" dirty="0" smtClean="0">
                <a:solidFill>
                  <a:srgbClr val="FFFFFF"/>
                </a:solidFill>
                <a:latin typeface="Arial" charset="0"/>
              </a:rPr>
              <a:t>directly </a:t>
            </a:r>
            <a:r>
              <a:rPr lang="en-US" sz="1800" dirty="0">
                <a:solidFill>
                  <a:srgbClr val="FFFFFF"/>
                </a:solidFill>
                <a:latin typeface="Arial" charset="0"/>
              </a:rPr>
              <a:t>into</a:t>
            </a:r>
            <a:br>
              <a:rPr lang="en-US" sz="1800" dirty="0">
                <a:solidFill>
                  <a:srgbClr val="FFFFFF"/>
                </a:solidFill>
                <a:latin typeface="Arial" charset="0"/>
              </a:rPr>
            </a:br>
            <a:r>
              <a:rPr lang="en-US" sz="1800" dirty="0">
                <a:solidFill>
                  <a:srgbClr val="FFFFFF"/>
                </a:solidFill>
                <a:latin typeface="Arial" charset="0"/>
              </a:rPr>
              <a:t>    </a:t>
            </a:r>
            <a:r>
              <a:rPr lang="en-US" sz="1800" dirty="0" smtClean="0">
                <a:solidFill>
                  <a:srgbClr val="FFFFFF"/>
                </a:solidFill>
                <a:latin typeface="Arial" charset="0"/>
              </a:rPr>
              <a:t>larger floodplain grid (improve </a:t>
            </a:r>
            <a:br>
              <a:rPr lang="en-US" sz="1800" dirty="0" smtClean="0">
                <a:solidFill>
                  <a:srgbClr val="FFFFFF"/>
                </a:solidFill>
                <a:latin typeface="Arial" charset="0"/>
              </a:rPr>
            </a:br>
            <a:r>
              <a:rPr lang="en-US" sz="1800" dirty="0" smtClean="0">
                <a:solidFill>
                  <a:srgbClr val="FFFFFF"/>
                </a:solidFill>
                <a:latin typeface="Arial" charset="0"/>
              </a:rPr>
              <a:t>    DEM by burning river channel </a:t>
            </a:r>
            <a:br>
              <a:rPr lang="en-US" sz="1800" dirty="0" smtClean="0">
                <a:solidFill>
                  <a:srgbClr val="FFFFFF"/>
                </a:solidFill>
                <a:latin typeface="Arial" charset="0"/>
              </a:rPr>
            </a:br>
            <a:r>
              <a:rPr lang="en-US" sz="1800" dirty="0" smtClean="0">
                <a:solidFill>
                  <a:srgbClr val="FFFFFF"/>
                </a:solidFill>
                <a:latin typeface="Arial" charset="0"/>
              </a:rPr>
              <a:t>    into the original DEM)</a:t>
            </a:r>
            <a:endParaRPr lang="en-US" sz="1800" dirty="0">
              <a:solidFill>
                <a:srgbClr val="FFFFFF"/>
              </a:solidFill>
              <a:latin typeface="Arial" charset="0"/>
            </a:endParaRP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Best </a:t>
            </a:r>
            <a:r>
              <a:rPr lang="en-US" sz="1800" dirty="0" smtClean="0">
                <a:solidFill>
                  <a:srgbClr val="FFFFFF"/>
                </a:solidFill>
                <a:latin typeface="Arial" charset="0"/>
              </a:rPr>
              <a:t>results </a:t>
            </a:r>
            <a:r>
              <a:rPr lang="en-US" sz="1800" dirty="0">
                <a:solidFill>
                  <a:srgbClr val="FFFFFF"/>
                </a:solidFill>
                <a:latin typeface="Arial" charset="0"/>
              </a:rPr>
              <a:t>achieved for:</a:t>
            </a:r>
            <a:br>
              <a:rPr lang="en-US" sz="1800" dirty="0">
                <a:solidFill>
                  <a:srgbClr val="FFFFFF"/>
                </a:solidFill>
                <a:latin typeface="Arial" charset="0"/>
              </a:rPr>
            </a:br>
            <a:r>
              <a:rPr lang="en-US" sz="1800" dirty="0">
                <a:solidFill>
                  <a:srgbClr val="FFFFFF"/>
                </a:solidFill>
                <a:latin typeface="Arial" charset="0"/>
              </a:rPr>
              <a:t>    - small </a:t>
            </a:r>
            <a:r>
              <a:rPr lang="en-US" sz="1800" dirty="0" err="1">
                <a:solidFill>
                  <a:srgbClr val="FFFFFF"/>
                </a:solidFill>
                <a:latin typeface="Arial" charset="0"/>
              </a:rPr>
              <a:t>dX</a:t>
            </a:r>
            <a:endParaRPr lang="en-US" sz="1800" dirty="0">
              <a:solidFill>
                <a:srgbClr val="FFFFFF"/>
              </a:solidFill>
              <a:latin typeface="Arial" charset="0"/>
            </a:endParaRPr>
          </a:p>
          <a:p>
            <a:r>
              <a:rPr lang="en-US" sz="1800" dirty="0">
                <a:solidFill>
                  <a:srgbClr val="FFFFFF"/>
                </a:solidFill>
                <a:latin typeface="Arial" charset="0"/>
              </a:rPr>
              <a:t>    - </a:t>
            </a:r>
            <a:r>
              <a:rPr lang="en-US" sz="1800" dirty="0" smtClean="0">
                <a:solidFill>
                  <a:srgbClr val="FFFFFF"/>
                </a:solidFill>
                <a:latin typeface="Arial" charset="0"/>
              </a:rPr>
              <a:t>Cross-section extents</a:t>
            </a:r>
            <a:r>
              <a:rPr lang="en-US" sz="1800" dirty="0">
                <a:solidFill>
                  <a:srgbClr val="FFFFFF"/>
                </a:solidFill>
                <a:latin typeface="Arial" charset="0"/>
              </a:rPr>
              <a:t/>
            </a:r>
            <a:br>
              <a:rPr lang="en-US" sz="1800" dirty="0">
                <a:solidFill>
                  <a:srgbClr val="FFFFFF"/>
                </a:solidFill>
                <a:latin typeface="Arial" charset="0"/>
              </a:rPr>
            </a:br>
            <a:r>
              <a:rPr lang="en-US" sz="1800" dirty="0">
                <a:solidFill>
                  <a:srgbClr val="FFFFFF"/>
                </a:solidFill>
                <a:latin typeface="Arial" charset="0"/>
              </a:rPr>
              <a:t>      defined using </a:t>
            </a:r>
            <a:r>
              <a:rPr lang="en-US" sz="1800" dirty="0" smtClean="0">
                <a:solidFill>
                  <a:srgbClr val="FFFFFF"/>
                </a:solidFill>
                <a:latin typeface="Arial" charset="0"/>
              </a:rPr>
              <a:t>coordinates</a:t>
            </a:r>
            <a:endParaRPr lang="en-US" sz="1800" dirty="0">
              <a:solidFill>
                <a:srgbClr val="FFFFFF"/>
              </a:solidFill>
              <a:latin typeface="Arial" charset="0"/>
            </a:endParaRPr>
          </a:p>
        </p:txBody>
      </p:sp>
      <p:sp>
        <p:nvSpPr>
          <p:cNvPr id="7" name="Footer Placeholder 6"/>
          <p:cNvSpPr>
            <a:spLocks noGrp="1"/>
          </p:cNvSpPr>
          <p:nvPr>
            <p:ph type="ftr" sz="quarter" idx="11"/>
          </p:nvPr>
        </p:nvSpPr>
        <p:spPr/>
        <p:txBody>
          <a:bodyPr/>
          <a:lstStyle/>
          <a:p>
            <a:r>
              <a:rPr lang="en-GB" noProof="0" dirty="0" smtClean="0"/>
              <a:t>© DHI</a:t>
            </a:r>
            <a:endParaRPr lang="en-GB" noProof="0" dirty="0"/>
          </a:p>
        </p:txBody>
      </p:sp>
    </p:spTree>
    <p:extLst>
      <p:ext uri="{BB962C8B-B14F-4D97-AF65-F5344CB8AC3E}">
        <p14:creationId xmlns:p14="http://schemas.microsoft.com/office/powerpoint/2010/main" val="3183390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rgbClr val="FFFFFF"/>
                </a:solidFill>
              </a:rPr>
              <a:t>1D </a:t>
            </a:r>
            <a:r>
              <a:rPr lang="da-DK" dirty="0">
                <a:solidFill>
                  <a:srgbClr val="FFFFFF"/>
                </a:solidFill>
              </a:rPr>
              <a:t>FLOOD </a:t>
            </a:r>
            <a:r>
              <a:rPr lang="da-DK" dirty="0" smtClean="0">
                <a:solidFill>
                  <a:srgbClr val="FFFFFF"/>
                </a:solidFill>
              </a:rPr>
              <a:t>MAPPING</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Improving a DEM</a:t>
            </a:r>
          </a:p>
          <a:p>
            <a:pPr marL="0" indent="0">
              <a:buNone/>
            </a:pPr>
            <a:endParaRPr lang="en-GB" dirty="0"/>
          </a:p>
        </p:txBody>
      </p:sp>
      <p:pic>
        <p:nvPicPr>
          <p:cNvPr id="4" name="Picture 5" descr="DEM-InclRiverFromM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887413"/>
            <a:ext cx="4608512" cy="168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M-FromM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58601"/>
            <a:ext cx="4608512" cy="168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EM-ExclRiv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052013"/>
            <a:ext cx="4608512" cy="168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648345" y="1626933"/>
            <a:ext cx="3203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r>
              <a:rPr lang="en-GB" sz="1800" dirty="0" smtClean="0">
                <a:solidFill>
                  <a:srgbClr val="FFFFFF"/>
                </a:solidFill>
                <a:latin typeface="Arial"/>
                <a:cs typeface="Arial" pitchFamily="34" charset="0"/>
              </a:rPr>
              <a:t>Detailed DEM without any details about river topography</a:t>
            </a:r>
            <a:endParaRPr lang="en-GB" sz="1800" dirty="0">
              <a:solidFill>
                <a:srgbClr val="FFFFFF"/>
              </a:solidFill>
              <a:latin typeface="Arial"/>
              <a:cs typeface="Arial" pitchFamily="34" charset="0"/>
            </a:endParaRPr>
          </a:p>
        </p:txBody>
      </p:sp>
      <p:sp>
        <p:nvSpPr>
          <p:cNvPr id="8" name="TextBox 8"/>
          <p:cNvSpPr txBox="1">
            <a:spLocks noChangeArrowheads="1"/>
          </p:cNvSpPr>
          <p:nvPr/>
        </p:nvSpPr>
        <p:spPr bwMode="auto">
          <a:xfrm>
            <a:off x="683568" y="3068960"/>
            <a:ext cx="31432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r>
              <a:rPr lang="en-GB" sz="1800" dirty="0" smtClean="0">
                <a:solidFill>
                  <a:srgbClr val="FFFFFF"/>
                </a:solidFill>
                <a:latin typeface="Arial"/>
                <a:cs typeface="Arial" pitchFamily="34" charset="0"/>
              </a:rPr>
              <a:t>DEM of river topography created using the MIKE 11 Map feature.</a:t>
            </a:r>
          </a:p>
          <a:p>
            <a:pPr eaLnBrk="1" hangingPunct="1"/>
            <a:r>
              <a:rPr lang="en-GB" sz="1800" dirty="0" smtClean="0">
                <a:solidFill>
                  <a:srgbClr val="FFFFFF"/>
                </a:solidFill>
                <a:latin typeface="Arial"/>
                <a:cs typeface="Arial" pitchFamily="34" charset="0"/>
              </a:rPr>
              <a:t>Same output resolution as the original DEM.</a:t>
            </a:r>
            <a:endParaRPr lang="en-GB" sz="1800" dirty="0">
              <a:solidFill>
                <a:srgbClr val="FFFFFF"/>
              </a:solidFill>
              <a:latin typeface="Arial"/>
              <a:cs typeface="Arial" pitchFamily="34" charset="0"/>
            </a:endParaRPr>
          </a:p>
        </p:txBody>
      </p:sp>
      <p:sp>
        <p:nvSpPr>
          <p:cNvPr id="9" name="TextBox 10"/>
          <p:cNvSpPr txBox="1">
            <a:spLocks noChangeArrowheads="1"/>
          </p:cNvSpPr>
          <p:nvPr/>
        </p:nvSpPr>
        <p:spPr bwMode="auto">
          <a:xfrm>
            <a:off x="683568" y="5157192"/>
            <a:ext cx="3143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r>
              <a:rPr lang="en-GB" sz="1800" dirty="0" smtClean="0">
                <a:solidFill>
                  <a:srgbClr val="FFFFFF"/>
                </a:solidFill>
                <a:latin typeface="Arial"/>
                <a:cs typeface="Arial" pitchFamily="34" charset="0"/>
              </a:rPr>
              <a:t>Resulting DEM with DEM generated from MIKE 11 ’burned’ into original DEM using the Grid Editor.</a:t>
            </a:r>
            <a:endParaRPr lang="en-GB" sz="1800" dirty="0">
              <a:solidFill>
                <a:srgbClr val="FFFFFF"/>
              </a:solidFill>
              <a:latin typeface="Arial"/>
              <a:cs typeface="Arial" pitchFamily="34" charset="0"/>
            </a:endParaRPr>
          </a:p>
        </p:txBody>
      </p:sp>
      <p:sp>
        <p:nvSpPr>
          <p:cNvPr id="10" name="Footer Placeholder 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832111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67</TotalTime>
  <Words>287</Words>
  <Application>Microsoft Office PowerPoint</Application>
  <PresentationFormat>On-screen Show (4:3)</PresentationFormat>
  <Paragraphs>81</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MIKEPowerPointForTransfer_4-3</vt:lpstr>
      <vt:lpstr>MIKE 11</vt:lpstr>
      <vt:lpstr>1D FLOOD MAPPING</vt:lpstr>
      <vt:lpstr>1D FLOOD MAPPING</vt:lpstr>
      <vt:lpstr>1D FLOOD MAPPING</vt:lpstr>
      <vt:lpstr>1D FLOOD MAPPING</vt:lpstr>
      <vt:lpstr>1D FLOOD MAPPING</vt:lpstr>
      <vt:lpstr>1D FLOOD MAPPING</vt:lpstr>
      <vt:lpstr>1D FLOOD MAPPING</vt:lpstr>
      <vt:lpstr>1D FLOOD MAPPING</vt:lpstr>
      <vt:lpstr>1D FLOOD MAPPING</vt:lpstr>
      <vt:lpstr>1D FLOOD MAPPING</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11 - 1D FLOOD MAPPING</dc:title>
  <dc:creator>DHI (JSL)</dc:creator>
  <cp:lastModifiedBy>Mathieu Hellegouarch</cp:lastModifiedBy>
  <cp:revision>22</cp:revision>
  <dcterms:created xsi:type="dcterms:W3CDTF">2008-03-26T14:25:13Z</dcterms:created>
  <dcterms:modified xsi:type="dcterms:W3CDTF">2014-06-20T14:49:01Z</dcterms:modified>
</cp:coreProperties>
</file>